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5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72" r:id="rId2"/>
    <p:sldMasterId id="2147483684" r:id="rId3"/>
    <p:sldMasterId id="2147483696" r:id="rId4"/>
    <p:sldMasterId id="2147483714" r:id="rId5"/>
    <p:sldMasterId id="2147483733" r:id="rId6"/>
  </p:sldMasterIdLst>
  <p:notesMasterIdLst>
    <p:notesMasterId r:id="rId21"/>
  </p:notesMasterIdLst>
  <p:handoutMasterIdLst>
    <p:handoutMasterId r:id="rId22"/>
  </p:handoutMasterIdLst>
  <p:sldIdLst>
    <p:sldId id="256" r:id="rId7"/>
    <p:sldId id="257" r:id="rId8"/>
    <p:sldId id="273" r:id="rId9"/>
    <p:sldId id="274" r:id="rId10"/>
    <p:sldId id="275" r:id="rId11"/>
    <p:sldId id="279" r:id="rId12"/>
    <p:sldId id="280" r:id="rId13"/>
    <p:sldId id="281" r:id="rId14"/>
    <p:sldId id="282" r:id="rId15"/>
    <p:sldId id="283" r:id="rId16"/>
    <p:sldId id="284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5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3348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presProps" Target="pres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BEB17E5-6165-484A-A54C-A62801F61E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6A17EFB-D8D6-469A-8D09-9E82B92322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3C76C-ED4D-4DFA-90B3-64590F8D10FE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48A5C21-DF84-4D4B-9DA1-3F23E618FB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653EB4A-21F1-48B4-B1DD-5DC2C6FD10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A0A4AA-3BB8-4590-A614-DE65177538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3207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4D26E-D9BE-42EB-AD4A-8B9669F0826B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57421-D5EC-4D23-BA61-05165195D8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404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83" indent="0" algn="ctr">
              <a:buNone/>
              <a:defRPr sz="2100"/>
            </a:lvl2pPr>
            <a:lvl3pPr marL="685766" indent="0" algn="ctr">
              <a:buNone/>
              <a:defRPr sz="1800"/>
            </a:lvl3pPr>
            <a:lvl4pPr marL="1028649" indent="0" algn="ctr">
              <a:buNone/>
              <a:defRPr sz="1500"/>
            </a:lvl4pPr>
            <a:lvl5pPr marL="1371532" indent="0" algn="ctr">
              <a:buNone/>
              <a:defRPr sz="1500"/>
            </a:lvl5pPr>
            <a:lvl6pPr marL="1714414" indent="0" algn="ctr">
              <a:buNone/>
              <a:defRPr sz="1500"/>
            </a:lvl6pPr>
            <a:lvl7pPr marL="2057297" indent="0" algn="ctr">
              <a:buNone/>
              <a:defRPr sz="1500"/>
            </a:lvl7pPr>
            <a:lvl8pPr marL="2400180" indent="0" algn="ctr">
              <a:buNone/>
              <a:defRPr sz="1500"/>
            </a:lvl8pPr>
            <a:lvl9pPr marL="2743063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01F7-720D-4AD5-8230-30D94F68C3BD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F56A-599F-41DA-BA64-9235CB033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554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01F7-720D-4AD5-8230-30D94F68C3BD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F56A-599F-41DA-BA64-9235CB033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64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0369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01F7-720D-4AD5-8230-30D94F68C3BD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F56A-599F-41DA-BA64-9235CB033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91235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83" indent="0" algn="ctr">
              <a:buNone/>
              <a:defRPr sz="2100"/>
            </a:lvl2pPr>
            <a:lvl3pPr marL="685766" indent="0" algn="ctr">
              <a:buNone/>
              <a:defRPr sz="1800"/>
            </a:lvl3pPr>
            <a:lvl4pPr marL="1028649" indent="0" algn="ctr">
              <a:buNone/>
              <a:defRPr sz="1500"/>
            </a:lvl4pPr>
            <a:lvl5pPr marL="1371532" indent="0" algn="ctr">
              <a:buNone/>
              <a:defRPr sz="1500"/>
            </a:lvl5pPr>
            <a:lvl6pPr marL="1714414" indent="0" algn="ctr">
              <a:buNone/>
              <a:defRPr sz="1500"/>
            </a:lvl6pPr>
            <a:lvl7pPr marL="2057297" indent="0" algn="ctr">
              <a:buNone/>
              <a:defRPr sz="1500"/>
            </a:lvl7pPr>
            <a:lvl8pPr marL="2400180" indent="0" algn="ctr">
              <a:buNone/>
              <a:defRPr sz="1500"/>
            </a:lvl8pPr>
            <a:lvl9pPr marL="2743063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10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344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40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166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3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3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672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2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7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2507557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927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92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7677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7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883" indent="0">
              <a:buNone/>
              <a:defRPr sz="900"/>
            </a:lvl2pPr>
            <a:lvl3pPr marL="685766" indent="0">
              <a:buNone/>
              <a:defRPr sz="751"/>
            </a:lvl3pPr>
            <a:lvl4pPr marL="1028649" indent="0">
              <a:buNone/>
              <a:defRPr sz="675"/>
            </a:lvl4pPr>
            <a:lvl5pPr marL="1371532" indent="0">
              <a:buNone/>
              <a:defRPr sz="675"/>
            </a:lvl5pPr>
            <a:lvl6pPr marL="1714414" indent="0">
              <a:buNone/>
              <a:defRPr sz="675"/>
            </a:lvl6pPr>
            <a:lvl7pPr marL="2057297" indent="0">
              <a:buNone/>
              <a:defRPr sz="675"/>
            </a:lvl7pPr>
            <a:lvl8pPr marL="2400180" indent="0">
              <a:buNone/>
              <a:defRPr sz="675"/>
            </a:lvl8pPr>
            <a:lvl9pPr marL="2743063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775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01F7-720D-4AD5-8230-30D94F68C3BD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F56A-599F-41DA-BA64-9235CB033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6769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883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3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883" indent="0">
              <a:buNone/>
              <a:defRPr sz="900"/>
            </a:lvl2pPr>
            <a:lvl3pPr marL="685766" indent="0">
              <a:buNone/>
              <a:defRPr sz="751"/>
            </a:lvl3pPr>
            <a:lvl4pPr marL="1028649" indent="0">
              <a:buNone/>
              <a:defRPr sz="675"/>
            </a:lvl4pPr>
            <a:lvl5pPr marL="1371532" indent="0">
              <a:buNone/>
              <a:defRPr sz="675"/>
            </a:lvl5pPr>
            <a:lvl6pPr marL="1714414" indent="0">
              <a:buNone/>
              <a:defRPr sz="675"/>
            </a:lvl6pPr>
            <a:lvl7pPr marL="2057297" indent="0">
              <a:buNone/>
              <a:defRPr sz="675"/>
            </a:lvl7pPr>
            <a:lvl8pPr marL="2400180" indent="0">
              <a:buNone/>
              <a:defRPr sz="675"/>
            </a:lvl8pPr>
            <a:lvl9pPr marL="2743063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8583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6184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0369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1434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83" indent="0" algn="ctr">
              <a:buNone/>
              <a:defRPr sz="2100"/>
            </a:lvl2pPr>
            <a:lvl3pPr marL="685766" indent="0" algn="ctr">
              <a:buNone/>
              <a:defRPr sz="1800"/>
            </a:lvl3pPr>
            <a:lvl4pPr marL="1028649" indent="0" algn="ctr">
              <a:buNone/>
              <a:defRPr sz="1500"/>
            </a:lvl4pPr>
            <a:lvl5pPr marL="1371532" indent="0" algn="ctr">
              <a:buNone/>
              <a:defRPr sz="1500"/>
            </a:lvl5pPr>
            <a:lvl6pPr marL="1714414" indent="0" algn="ctr">
              <a:buNone/>
              <a:defRPr sz="1500"/>
            </a:lvl6pPr>
            <a:lvl7pPr marL="2057297" indent="0" algn="ctr">
              <a:buNone/>
              <a:defRPr sz="1500"/>
            </a:lvl7pPr>
            <a:lvl8pPr marL="2400180" indent="0" algn="ctr">
              <a:buNone/>
              <a:defRPr sz="1500"/>
            </a:lvl8pPr>
            <a:lvl9pPr marL="2743063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7143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6096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40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5145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3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3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7477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2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7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2507557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3638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765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07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40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83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01F7-720D-4AD5-8230-30D94F68C3BD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F56A-599F-41DA-BA64-9235CB033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45530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7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883" indent="0">
              <a:buNone/>
              <a:defRPr sz="900"/>
            </a:lvl2pPr>
            <a:lvl3pPr marL="685766" indent="0">
              <a:buNone/>
              <a:defRPr sz="751"/>
            </a:lvl3pPr>
            <a:lvl4pPr marL="1028649" indent="0">
              <a:buNone/>
              <a:defRPr sz="675"/>
            </a:lvl4pPr>
            <a:lvl5pPr marL="1371532" indent="0">
              <a:buNone/>
              <a:defRPr sz="675"/>
            </a:lvl5pPr>
            <a:lvl6pPr marL="1714414" indent="0">
              <a:buNone/>
              <a:defRPr sz="675"/>
            </a:lvl6pPr>
            <a:lvl7pPr marL="2057297" indent="0">
              <a:buNone/>
              <a:defRPr sz="675"/>
            </a:lvl7pPr>
            <a:lvl8pPr marL="2400180" indent="0">
              <a:buNone/>
              <a:defRPr sz="675"/>
            </a:lvl8pPr>
            <a:lvl9pPr marL="2743063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6687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883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3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883" indent="0">
              <a:buNone/>
              <a:defRPr sz="900"/>
            </a:lvl2pPr>
            <a:lvl3pPr marL="685766" indent="0">
              <a:buNone/>
              <a:defRPr sz="751"/>
            </a:lvl3pPr>
            <a:lvl4pPr marL="1028649" indent="0">
              <a:buNone/>
              <a:defRPr sz="675"/>
            </a:lvl4pPr>
            <a:lvl5pPr marL="1371532" indent="0">
              <a:buNone/>
              <a:defRPr sz="675"/>
            </a:lvl5pPr>
            <a:lvl6pPr marL="1714414" indent="0">
              <a:buNone/>
              <a:defRPr sz="675"/>
            </a:lvl6pPr>
            <a:lvl7pPr marL="2057297" indent="0">
              <a:buNone/>
              <a:defRPr sz="675"/>
            </a:lvl7pPr>
            <a:lvl8pPr marL="2400180" indent="0">
              <a:buNone/>
              <a:defRPr sz="675"/>
            </a:lvl8pPr>
            <a:lvl9pPr marL="2743063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8392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4019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0362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0369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4318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スライド - シンプ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52425" y="2936256"/>
            <a:ext cx="8439150" cy="985488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700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5284015"/>
            <a:ext cx="6515100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45803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スライド - サブタイトル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52425" y="2554125"/>
            <a:ext cx="8439150" cy="985488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700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5284015"/>
            <a:ext cx="6515100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314450" y="3539620"/>
            <a:ext cx="6515100" cy="98228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189758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スライド - サブタイトル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52425" y="3231563"/>
            <a:ext cx="8439150" cy="892340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700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5284015"/>
            <a:ext cx="6515100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314450" y="2625079"/>
            <a:ext cx="6515100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971476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スライド - サブタイトル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52425" y="3231563"/>
            <a:ext cx="8439150" cy="892340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700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5284015"/>
            <a:ext cx="6515100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314450" y="2625079"/>
            <a:ext cx="6515100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  <p:sp>
        <p:nvSpPr>
          <p:cNvPr id="5" name="図プレースホルダー 4"/>
          <p:cNvSpPr>
            <a:spLocks noGrp="1"/>
          </p:cNvSpPr>
          <p:nvPr>
            <p:ph type="pic" sz="quarter" idx="14"/>
          </p:nvPr>
        </p:nvSpPr>
        <p:spPr>
          <a:xfrm>
            <a:off x="4285345" y="1860544"/>
            <a:ext cx="573314" cy="764535"/>
          </a:xfrm>
          <a:noFill/>
        </p:spPr>
        <p:txBody>
          <a:bodyPr>
            <a:normAutofit/>
          </a:bodyPr>
          <a:lstStyle>
            <a:lvl1pPr>
              <a:defRPr sz="900"/>
            </a:lvl1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980193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スライド - 矩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752602" y="2996604"/>
            <a:ext cx="7038975" cy="730383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2700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758950" y="3861403"/>
            <a:ext cx="6515100" cy="1350112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2996601"/>
            <a:ext cx="1619250" cy="86480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</p:spTree>
    <p:extLst>
      <p:ext uri="{BB962C8B-B14F-4D97-AF65-F5344CB8AC3E}">
        <p14:creationId xmlns:p14="http://schemas.microsoft.com/office/powerpoint/2010/main" val="403515774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スライド - 矩形と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739904" y="3324713"/>
            <a:ext cx="7121525" cy="756853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2700"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5284015"/>
            <a:ext cx="6515100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752601" y="2769034"/>
            <a:ext cx="6159500" cy="606491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2996601"/>
            <a:ext cx="1619250" cy="86480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900"/>
          </a:p>
        </p:txBody>
      </p:sp>
    </p:spTree>
    <p:extLst>
      <p:ext uri="{BB962C8B-B14F-4D97-AF65-F5344CB8AC3E}">
        <p14:creationId xmlns:p14="http://schemas.microsoft.com/office/powerpoint/2010/main" val="2035529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3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3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01F7-720D-4AD5-8230-30D94F68C3BD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F56A-599F-41DA-BA64-9235CB033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62738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スライド - 画像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00"/>
            </a:lvl1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0" y="0"/>
            <a:ext cx="4572000" cy="6858000"/>
          </a:xfrm>
          <a:solidFill>
            <a:schemeClr val="accent1">
              <a:alpha val="30000"/>
            </a:schemeClr>
          </a:solidFill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 </a:t>
            </a:r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4708982" y="5284015"/>
            <a:ext cx="4224565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4696282" y="3440850"/>
            <a:ext cx="4237265" cy="1214123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200">
                <a:solidFill>
                  <a:schemeClr val="bg1"/>
                </a:solidFill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4708982" y="2846457"/>
            <a:ext cx="4225417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726988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スライド - 画像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00"/>
            </a:lvl1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3919463"/>
            <a:ext cx="9144000" cy="2254900"/>
          </a:xfrm>
          <a:solidFill>
            <a:schemeClr val="accent1">
              <a:alpha val="30000"/>
            </a:schemeClr>
          </a:solidFill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 </a:t>
            </a:r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835832" y="5380792"/>
            <a:ext cx="5472340" cy="672674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514799" y="4508515"/>
            <a:ext cx="8114403" cy="664725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400">
                <a:solidFill>
                  <a:schemeClr val="bg1"/>
                </a:solidFill>
                <a:latin typeface="Spica Neue P Bold" panose="02000803000000000000" pitchFamily="2" charset="-128"/>
                <a:ea typeface="Spica Neue P Bold" panose="02000803000000000000" pitchFamily="2" charset="-128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526143" y="3914122"/>
            <a:ext cx="8091714" cy="606491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サブタイトル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2621457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おわりに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52425" y="2936256"/>
            <a:ext cx="8439150" cy="985488"/>
          </a:xfrm>
        </p:spPr>
        <p:txBody>
          <a:bodyPr>
            <a:normAutofit/>
          </a:bodyPr>
          <a:lstStyle>
            <a:lvl1pPr algn="ctr">
              <a:lnSpc>
                <a:spcPct val="100000"/>
              </a:lnSpc>
              <a:defRPr sz="2400"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テキスト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5284015"/>
            <a:ext cx="6515100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63160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おわりに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52425" y="3330212"/>
            <a:ext cx="8439150" cy="985488"/>
          </a:xfrm>
        </p:spPr>
        <p:txBody>
          <a:bodyPr anchor="t">
            <a:normAutofit/>
          </a:bodyPr>
          <a:lstStyle>
            <a:lvl1pPr algn="ctr">
              <a:lnSpc>
                <a:spcPct val="100000"/>
              </a:lnSpc>
              <a:defRPr sz="2400"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テキスト</a:t>
            </a:r>
          </a:p>
        </p:txBody>
      </p:sp>
      <p:sp>
        <p:nvSpPr>
          <p:cNvPr id="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5284015"/>
            <a:ext cx="6515100" cy="1350112"/>
          </a:xfrm>
        </p:spPr>
        <p:txBody>
          <a:bodyPr anchor="b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5" name="図プレースホルダー 4"/>
          <p:cNvSpPr>
            <a:spLocks noGrp="1"/>
          </p:cNvSpPr>
          <p:nvPr>
            <p:ph type="pic" sz="quarter" idx="13"/>
          </p:nvPr>
        </p:nvSpPr>
        <p:spPr>
          <a:xfrm>
            <a:off x="4285345" y="2312427"/>
            <a:ext cx="573314" cy="764535"/>
          </a:xfrm>
          <a:noFill/>
        </p:spPr>
        <p:txBody>
          <a:bodyPr>
            <a:normAutofit/>
          </a:bodyPr>
          <a:lstStyle>
            <a:lvl1pPr>
              <a:defRPr sz="900"/>
            </a:lvl1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695197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補足 - メインカラーの背景 -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595228"/>
            <a:ext cx="9144000" cy="36675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6" name="タイトル 1"/>
          <p:cNvSpPr>
            <a:spLocks noGrp="1"/>
          </p:cNvSpPr>
          <p:nvPr>
            <p:ph type="title" hasCustomPrompt="1"/>
          </p:nvPr>
        </p:nvSpPr>
        <p:spPr>
          <a:xfrm>
            <a:off x="352425" y="2119401"/>
            <a:ext cx="8439150" cy="631331"/>
          </a:xfrm>
        </p:spPr>
        <p:txBody>
          <a:bodyPr anchor="b">
            <a:normAutofit/>
          </a:bodyPr>
          <a:lstStyle>
            <a:lvl1pPr algn="ctr">
              <a:lnSpc>
                <a:spcPct val="100000"/>
              </a:lnSpc>
              <a:defRPr sz="2400"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r>
              <a:rPr kumimoji="1" lang="ja-JP" altLang="en-US" dirty="0"/>
              <a:t>テキスト</a:t>
            </a:r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7628" y="3021552"/>
            <a:ext cx="6626678" cy="1778412"/>
          </a:xfrm>
        </p:spPr>
        <p:txBody>
          <a:bodyPr anchor="t">
            <a:normAutofit/>
          </a:bodyPr>
          <a:lstStyle>
            <a:lvl1pPr marL="228600" indent="-228600" algn="l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600"/>
            </a:lvl1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1314450" y="2926494"/>
            <a:ext cx="7829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01027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補足 - メインカラーの背景 -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>
            <a:spLocks noChangeAspect="1"/>
          </p:cNvSpPr>
          <p:nvPr/>
        </p:nvSpPr>
        <p:spPr>
          <a:xfrm>
            <a:off x="267577" y="361770"/>
            <a:ext cx="8608853" cy="61344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258663" y="1701617"/>
            <a:ext cx="6626678" cy="3454766"/>
          </a:xfrm>
        </p:spPr>
        <p:txBody>
          <a:bodyPr anchor="ctr">
            <a:normAutofit/>
          </a:bodyPr>
          <a:lstStyle>
            <a:lvl1pPr marL="228600" indent="-228600" algn="l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600"/>
            </a:lvl1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7802953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セクションブレイク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14450" y="5417415"/>
            <a:ext cx="7829550" cy="718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セクションタイトル</a:t>
            </a:r>
          </a:p>
        </p:txBody>
      </p:sp>
      <p:cxnSp>
        <p:nvCxnSpPr>
          <p:cNvPr id="3" name="直線コネクタ 2"/>
          <p:cNvCxnSpPr/>
          <p:nvPr/>
        </p:nvCxnSpPr>
        <p:spPr>
          <a:xfrm>
            <a:off x="1314450" y="5330589"/>
            <a:ext cx="78295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79116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見出しとテキスト - メインカラーの背景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657225" y="2489212"/>
            <a:ext cx="7829550" cy="861845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見出しを入力</a:t>
            </a:r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3481743"/>
            <a:ext cx="6515100" cy="1326825"/>
          </a:xfrm>
        </p:spPr>
        <p:txBody>
          <a:bodyPr anchor="t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744032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3240" userDrawn="1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フルスクリーン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00"/>
            </a:lvl1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31690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フルスクリーン画像と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00"/>
            </a:lvl1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0" y="5337175"/>
            <a:ext cx="9144000" cy="816443"/>
          </a:xfrm>
          <a:solidFill>
            <a:schemeClr val="tx1">
              <a:alpha val="20000"/>
            </a:schemeClr>
          </a:solidFill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スライドタイトル</a:t>
            </a:r>
          </a:p>
        </p:txBody>
      </p:sp>
    </p:spTree>
    <p:extLst>
      <p:ext uri="{BB962C8B-B14F-4D97-AF65-F5344CB8AC3E}">
        <p14:creationId xmlns:p14="http://schemas.microsoft.com/office/powerpoint/2010/main" val="344111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2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7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883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2507557"/>
            <a:ext cx="388620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01F7-720D-4AD5-8230-30D94F68C3BD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F56A-599F-41DA-BA64-9235CB033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65179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フルスクリーン画像とタイトルおよび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図プレースホルダー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00"/>
            </a:lvl1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230346"/>
            <a:ext cx="9144000" cy="2627661"/>
          </a:xfrm>
          <a:solidFill>
            <a:schemeClr val="accent1">
              <a:alpha val="30000"/>
            </a:schemeClr>
          </a:solidFill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en-US" altLang="ja-JP" dirty="0"/>
              <a:t> 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14450" y="4361660"/>
            <a:ext cx="6515100" cy="732024"/>
          </a:xfrm>
          <a:noFill/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スライドタイトル</a:t>
            </a:r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314450" y="5131766"/>
            <a:ext cx="6515100" cy="1349754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7327540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883" indent="0" algn="ctr">
              <a:buNone/>
              <a:defRPr sz="2100"/>
            </a:lvl2pPr>
            <a:lvl3pPr marL="685766" indent="0" algn="ctr">
              <a:buNone/>
              <a:defRPr sz="1800"/>
            </a:lvl3pPr>
            <a:lvl4pPr marL="1028649" indent="0" algn="ctr">
              <a:buNone/>
              <a:defRPr sz="1500"/>
            </a:lvl4pPr>
            <a:lvl5pPr marL="1371532" indent="0" algn="ctr">
              <a:buNone/>
              <a:defRPr sz="1500"/>
            </a:lvl5pPr>
            <a:lvl6pPr marL="1714414" indent="0" algn="ctr">
              <a:buNone/>
              <a:defRPr sz="1500"/>
            </a:lvl6pPr>
            <a:lvl7pPr marL="2057297" indent="0" algn="ctr">
              <a:buNone/>
              <a:defRPr sz="1500"/>
            </a:lvl7pPr>
            <a:lvl8pPr marL="2400180" indent="0" algn="ctr">
              <a:buNone/>
              <a:defRPr sz="1500"/>
            </a:lvl8pPr>
            <a:lvl9pPr marL="2743063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01F7-720D-4AD5-8230-30D94F68C3BD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F56A-599F-41DA-BA64-9235CB033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075603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ヘッダーとフッター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264510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テキスト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2036022"/>
            <a:ext cx="6515100" cy="2785963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600"/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5784233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見出しとテキスト - 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4973354"/>
            <a:ext cx="6515100" cy="1326825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314450" y="4356452"/>
            <a:ext cx="6515100" cy="5879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+mn-ea"/>
                <a:ea typeface="+mn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見出しを入力</a:t>
            </a:r>
            <a:endParaRPr kumimoji="1" lang="en-US" altLang="ja-JP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1314450" y="4352538"/>
            <a:ext cx="7829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011375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順番説明用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314451" y="1401185"/>
            <a:ext cx="7493000" cy="3355170"/>
          </a:xfrm>
        </p:spPr>
        <p:txBody>
          <a:bodyPr anchor="ctr">
            <a:normAutofit/>
          </a:bodyPr>
          <a:lstStyle>
            <a:lvl1pPr marL="371476" indent="-396001" algn="l">
              <a:lnSpc>
                <a:spcPct val="120000"/>
              </a:lnSpc>
              <a:spcBef>
                <a:spcPts val="1500"/>
              </a:spcBef>
              <a:buClr>
                <a:schemeClr val="accent1"/>
              </a:buClr>
              <a:buSzPct val="150000"/>
              <a:buFont typeface="+mj-lt"/>
              <a:buAutoNum type="arabicPeriod"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4973354"/>
            <a:ext cx="6515100" cy="1326825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1314450" y="4871731"/>
            <a:ext cx="7829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25968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順番説明用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4973354"/>
            <a:ext cx="6515100" cy="1326825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314450" y="4356452"/>
            <a:ext cx="6515100" cy="5879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+mn-ea"/>
                <a:ea typeface="+mn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見出しを入力</a:t>
            </a:r>
            <a:endParaRPr kumimoji="1" lang="en-US" altLang="ja-JP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1314450" y="4352538"/>
            <a:ext cx="7829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314451" y="1401192"/>
            <a:ext cx="7493000" cy="2835977"/>
          </a:xfrm>
        </p:spPr>
        <p:txBody>
          <a:bodyPr anchor="ctr">
            <a:normAutofit/>
          </a:bodyPr>
          <a:lstStyle>
            <a:lvl1pPr marL="371476" indent="-396001" algn="l">
              <a:lnSpc>
                <a:spcPct val="120000"/>
              </a:lnSpc>
              <a:spcBef>
                <a:spcPts val="1500"/>
              </a:spcBef>
              <a:buClr>
                <a:schemeClr val="accent1"/>
              </a:buClr>
              <a:buSzPct val="150000"/>
              <a:buFont typeface="+mj-lt"/>
              <a:buAutoNum type="arabicPeriod"/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632990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テキスト - 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4973354"/>
            <a:ext cx="6515100" cy="1326825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1314450" y="4871731"/>
            <a:ext cx="7829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060421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箇条書き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2735162"/>
            <a:ext cx="6515100" cy="3056409"/>
          </a:xfrm>
        </p:spPr>
        <p:txBody>
          <a:bodyPr anchor="t">
            <a:normAutofit/>
          </a:bodyPr>
          <a:lstStyle>
            <a:lvl1pPr marL="228600" indent="-228600" algn="l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600"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1314450" y="2608136"/>
            <a:ext cx="7829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30497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箇条書きスライド - 上が広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3793659"/>
            <a:ext cx="6515100" cy="2269417"/>
          </a:xfrm>
        </p:spPr>
        <p:txBody>
          <a:bodyPr anchor="t">
            <a:normAutofit/>
          </a:bodyPr>
          <a:lstStyle>
            <a:lvl1pPr marL="228600" indent="-228600" algn="l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600"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1314450" y="3666632"/>
            <a:ext cx="7829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31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01F7-720D-4AD5-8230-30D94F68C3BD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F56A-599F-41DA-BA64-9235CB033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60052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箇条書きスライド - 見出しあ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2173100"/>
            <a:ext cx="6515100" cy="1558107"/>
          </a:xfrm>
        </p:spPr>
        <p:txBody>
          <a:bodyPr anchor="t">
            <a:normAutofit/>
          </a:bodyPr>
          <a:lstStyle>
            <a:lvl1pPr marL="228600" indent="-228600" algn="l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400"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1314450" y="2113817"/>
            <a:ext cx="7829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314450" y="1469662"/>
            <a:ext cx="6515100" cy="5879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+mn-ea"/>
                <a:ea typeface="+mn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見出しを入力</a:t>
            </a:r>
            <a:endParaRPr kumimoji="1" lang="en-US" altLang="ja-JP" dirty="0"/>
          </a:p>
        </p:txBody>
      </p:sp>
      <p:sp>
        <p:nvSpPr>
          <p:cNvPr id="9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1314450" y="4548103"/>
            <a:ext cx="6515100" cy="1558107"/>
          </a:xfrm>
        </p:spPr>
        <p:txBody>
          <a:bodyPr anchor="t">
            <a:normAutofit/>
          </a:bodyPr>
          <a:lstStyle>
            <a:lvl1pPr marL="228600" indent="-228600" algn="l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400"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1314450" y="4500465"/>
            <a:ext cx="7829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1314450" y="3854346"/>
            <a:ext cx="6515100" cy="587995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+mn-ea"/>
                <a:ea typeface="+mn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見出しを入力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6486267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つのキーワ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2687906" y="1915046"/>
            <a:ext cx="0" cy="1025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463554" y="2133929"/>
            <a:ext cx="2161345" cy="58799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+mn-ea"/>
                <a:ea typeface="+mn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キーワード</a:t>
            </a:r>
            <a:endParaRPr kumimoji="1" lang="en-US" altLang="ja-JP" dirty="0"/>
          </a:p>
        </p:txBody>
      </p:sp>
      <p:sp>
        <p:nvSpPr>
          <p:cNvPr id="1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2750919" y="2024483"/>
            <a:ext cx="5958058" cy="806872"/>
          </a:xfrm>
        </p:spPr>
        <p:txBody>
          <a:bodyPr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14" name="直線コネクタ 13"/>
          <p:cNvCxnSpPr/>
          <p:nvPr/>
        </p:nvCxnSpPr>
        <p:spPr>
          <a:xfrm>
            <a:off x="2687906" y="3211409"/>
            <a:ext cx="0" cy="1025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63554" y="3430287"/>
            <a:ext cx="2161345" cy="58799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+mn-ea"/>
                <a:ea typeface="+mn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キーワード</a:t>
            </a:r>
            <a:endParaRPr kumimoji="1" lang="en-US" altLang="ja-JP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2750919" y="3320846"/>
            <a:ext cx="5958058" cy="806872"/>
          </a:xfrm>
        </p:spPr>
        <p:txBody>
          <a:bodyPr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17" name="直線コネクタ 16"/>
          <p:cNvCxnSpPr/>
          <p:nvPr/>
        </p:nvCxnSpPr>
        <p:spPr>
          <a:xfrm>
            <a:off x="2687906" y="4507771"/>
            <a:ext cx="0" cy="1025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463554" y="4726654"/>
            <a:ext cx="2161345" cy="58799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+mn-ea"/>
                <a:ea typeface="+mn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キーワード</a:t>
            </a:r>
            <a:endParaRPr kumimoji="1" lang="en-US" altLang="ja-JP" dirty="0"/>
          </a:p>
        </p:txBody>
      </p:sp>
      <p:sp>
        <p:nvSpPr>
          <p:cNvPr id="19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2750919" y="4617209"/>
            <a:ext cx="5958058" cy="806872"/>
          </a:xfrm>
        </p:spPr>
        <p:txBody>
          <a:bodyPr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06041292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つのキーワ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2687906" y="1407581"/>
            <a:ext cx="0" cy="1025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463554" y="1626458"/>
            <a:ext cx="2161345" cy="58799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+mn-ea"/>
                <a:ea typeface="+mn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キーワード</a:t>
            </a:r>
            <a:endParaRPr kumimoji="1" lang="en-US" altLang="ja-JP" dirty="0"/>
          </a:p>
        </p:txBody>
      </p:sp>
      <p:sp>
        <p:nvSpPr>
          <p:cNvPr id="1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2750919" y="1517018"/>
            <a:ext cx="5958058" cy="806872"/>
          </a:xfrm>
        </p:spPr>
        <p:txBody>
          <a:bodyPr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14" name="直線コネクタ 13"/>
          <p:cNvCxnSpPr/>
          <p:nvPr/>
        </p:nvCxnSpPr>
        <p:spPr>
          <a:xfrm>
            <a:off x="2687906" y="2610132"/>
            <a:ext cx="0" cy="1025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63554" y="2829015"/>
            <a:ext cx="2161345" cy="58799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+mn-ea"/>
                <a:ea typeface="+mn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キーワード</a:t>
            </a:r>
            <a:endParaRPr kumimoji="1" lang="en-US" altLang="ja-JP" dirty="0"/>
          </a:p>
        </p:txBody>
      </p:sp>
      <p:sp>
        <p:nvSpPr>
          <p:cNvPr id="16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2750919" y="2719570"/>
            <a:ext cx="5958058" cy="806872"/>
          </a:xfrm>
        </p:spPr>
        <p:txBody>
          <a:bodyPr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17" name="直線コネクタ 16"/>
          <p:cNvCxnSpPr/>
          <p:nvPr/>
        </p:nvCxnSpPr>
        <p:spPr>
          <a:xfrm>
            <a:off x="2687906" y="3812684"/>
            <a:ext cx="0" cy="1025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463554" y="4031567"/>
            <a:ext cx="2161345" cy="58799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+mn-ea"/>
                <a:ea typeface="+mn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キーワード</a:t>
            </a:r>
            <a:endParaRPr kumimoji="1" lang="en-US" altLang="ja-JP" dirty="0"/>
          </a:p>
        </p:txBody>
      </p:sp>
      <p:sp>
        <p:nvSpPr>
          <p:cNvPr id="19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2750919" y="3922121"/>
            <a:ext cx="5958058" cy="806872"/>
          </a:xfrm>
        </p:spPr>
        <p:txBody>
          <a:bodyPr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20" name="直線コネクタ 19"/>
          <p:cNvCxnSpPr/>
          <p:nvPr/>
        </p:nvCxnSpPr>
        <p:spPr>
          <a:xfrm>
            <a:off x="2687906" y="5015236"/>
            <a:ext cx="0" cy="10257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463554" y="5234119"/>
            <a:ext cx="2161345" cy="58799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+mn-ea"/>
                <a:ea typeface="+mn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キーワード</a:t>
            </a:r>
            <a:endParaRPr kumimoji="1" lang="en-US" altLang="ja-JP" dirty="0"/>
          </a:p>
        </p:txBody>
      </p:sp>
      <p:sp>
        <p:nvSpPr>
          <p:cNvPr id="22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>
            <a:off x="2750919" y="5124674"/>
            <a:ext cx="5958058" cy="806872"/>
          </a:xfrm>
        </p:spPr>
        <p:txBody>
          <a:bodyPr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4535523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つのキーワー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2687906" y="1270289"/>
            <a:ext cx="0" cy="916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463554" y="1434446"/>
            <a:ext cx="2161345" cy="58799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+mn-ea"/>
                <a:ea typeface="+mn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キーワード</a:t>
            </a:r>
            <a:endParaRPr kumimoji="1" lang="en-US" altLang="ja-JP" dirty="0"/>
          </a:p>
        </p:txBody>
      </p:sp>
      <p:sp>
        <p:nvSpPr>
          <p:cNvPr id="13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2750919" y="1325009"/>
            <a:ext cx="5958058" cy="806872"/>
          </a:xfrm>
        </p:spPr>
        <p:txBody>
          <a:bodyPr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23" name="直線コネクタ 22"/>
          <p:cNvCxnSpPr/>
          <p:nvPr/>
        </p:nvCxnSpPr>
        <p:spPr>
          <a:xfrm>
            <a:off x="2687906" y="2268215"/>
            <a:ext cx="0" cy="916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63554" y="2432372"/>
            <a:ext cx="2161345" cy="58799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+mn-ea"/>
                <a:ea typeface="+mn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キーワード</a:t>
            </a:r>
            <a:endParaRPr kumimoji="1" lang="en-US" altLang="ja-JP" dirty="0"/>
          </a:p>
        </p:txBody>
      </p:sp>
      <p:sp>
        <p:nvSpPr>
          <p:cNvPr id="25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2750919" y="2322927"/>
            <a:ext cx="5958058" cy="806872"/>
          </a:xfrm>
        </p:spPr>
        <p:txBody>
          <a:bodyPr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26" name="直線コネクタ 25"/>
          <p:cNvCxnSpPr/>
          <p:nvPr/>
        </p:nvCxnSpPr>
        <p:spPr>
          <a:xfrm>
            <a:off x="2687906" y="3266130"/>
            <a:ext cx="0" cy="916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プレースホルダー 5"/>
          <p:cNvSpPr>
            <a:spLocks noGrp="1"/>
          </p:cNvSpPr>
          <p:nvPr>
            <p:ph type="body" sz="quarter" idx="16" hasCustomPrompt="1"/>
          </p:nvPr>
        </p:nvSpPr>
        <p:spPr>
          <a:xfrm>
            <a:off x="463554" y="3430287"/>
            <a:ext cx="2161345" cy="58799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+mn-ea"/>
                <a:ea typeface="+mn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キーワード</a:t>
            </a:r>
            <a:endParaRPr kumimoji="1" lang="en-US" altLang="ja-JP" dirty="0"/>
          </a:p>
        </p:txBody>
      </p:sp>
      <p:sp>
        <p:nvSpPr>
          <p:cNvPr id="28" name="テキスト プレースホルダー 5"/>
          <p:cNvSpPr>
            <a:spLocks noGrp="1"/>
          </p:cNvSpPr>
          <p:nvPr>
            <p:ph type="body" sz="quarter" idx="17" hasCustomPrompt="1"/>
          </p:nvPr>
        </p:nvSpPr>
        <p:spPr>
          <a:xfrm>
            <a:off x="2750919" y="3320846"/>
            <a:ext cx="5958058" cy="806872"/>
          </a:xfrm>
        </p:spPr>
        <p:txBody>
          <a:bodyPr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2687906" y="4264052"/>
            <a:ext cx="0" cy="916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プレースホルダー 5"/>
          <p:cNvSpPr>
            <a:spLocks noGrp="1"/>
          </p:cNvSpPr>
          <p:nvPr>
            <p:ph type="body" sz="quarter" idx="18" hasCustomPrompt="1"/>
          </p:nvPr>
        </p:nvSpPr>
        <p:spPr>
          <a:xfrm>
            <a:off x="463554" y="4428209"/>
            <a:ext cx="2161345" cy="58799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+mn-ea"/>
                <a:ea typeface="+mn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キーワード</a:t>
            </a:r>
            <a:endParaRPr kumimoji="1" lang="en-US" altLang="ja-JP" dirty="0"/>
          </a:p>
        </p:txBody>
      </p:sp>
      <p:sp>
        <p:nvSpPr>
          <p:cNvPr id="31" name="テキスト プレースホルダー 5"/>
          <p:cNvSpPr>
            <a:spLocks noGrp="1"/>
          </p:cNvSpPr>
          <p:nvPr>
            <p:ph type="body" sz="quarter" idx="19" hasCustomPrompt="1"/>
          </p:nvPr>
        </p:nvSpPr>
        <p:spPr>
          <a:xfrm>
            <a:off x="2750919" y="4318765"/>
            <a:ext cx="5958058" cy="806872"/>
          </a:xfrm>
        </p:spPr>
        <p:txBody>
          <a:bodyPr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32" name="直線コネクタ 31"/>
          <p:cNvCxnSpPr/>
          <p:nvPr/>
        </p:nvCxnSpPr>
        <p:spPr>
          <a:xfrm>
            <a:off x="2687906" y="5261971"/>
            <a:ext cx="0" cy="9163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プレースホルダー 5"/>
          <p:cNvSpPr>
            <a:spLocks noGrp="1"/>
          </p:cNvSpPr>
          <p:nvPr>
            <p:ph type="body" sz="quarter" idx="20" hasCustomPrompt="1"/>
          </p:nvPr>
        </p:nvSpPr>
        <p:spPr>
          <a:xfrm>
            <a:off x="463554" y="5426128"/>
            <a:ext cx="2161345" cy="587995"/>
          </a:xfrm>
        </p:spPr>
        <p:txBody>
          <a:bodyPr anchor="ctr">
            <a:norm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accent1"/>
                </a:solidFill>
                <a:latin typeface="+mn-ea"/>
                <a:ea typeface="+mn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キーワード</a:t>
            </a:r>
            <a:endParaRPr kumimoji="1" lang="en-US" altLang="ja-JP" dirty="0"/>
          </a:p>
        </p:txBody>
      </p:sp>
      <p:sp>
        <p:nvSpPr>
          <p:cNvPr id="34" name="テキスト プレースホルダー 5"/>
          <p:cNvSpPr>
            <a:spLocks noGrp="1"/>
          </p:cNvSpPr>
          <p:nvPr>
            <p:ph type="body" sz="quarter" idx="21" hasCustomPrompt="1"/>
          </p:nvPr>
        </p:nvSpPr>
        <p:spPr>
          <a:xfrm>
            <a:off x="2750919" y="5316683"/>
            <a:ext cx="5958058" cy="806872"/>
          </a:xfrm>
        </p:spPr>
        <p:txBody>
          <a:bodyPr anchor="ctr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8110520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箇条書きスライド - 画面いっぱ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463550" y="1033096"/>
            <a:ext cx="6515100" cy="5101004"/>
          </a:xfrm>
        </p:spPr>
        <p:txBody>
          <a:bodyPr anchor="ctr">
            <a:normAutofit/>
          </a:bodyPr>
          <a:lstStyle>
            <a:lvl1pPr marL="228600" indent="-228600" algn="l">
              <a:lnSpc>
                <a:spcPct val="120000"/>
              </a:lnSpc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2131"/>
            </a:lvl1pPr>
            <a:lvl2pPr algn="l">
              <a:lnSpc>
                <a:spcPct val="120000"/>
              </a:lnSpc>
              <a:defRPr sz="2131"/>
            </a:lvl2pPr>
            <a:lvl3pPr algn="l">
              <a:lnSpc>
                <a:spcPct val="120000"/>
              </a:lnSpc>
              <a:defRPr sz="2131"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9850686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FF691A6-4DA3-4393-BA99-90606F8F6185}"/>
              </a:ext>
            </a:extLst>
          </p:cNvPr>
          <p:cNvSpPr/>
          <p:nvPr userDrawn="1"/>
        </p:nvSpPr>
        <p:spPr>
          <a:xfrm>
            <a:off x="0" y="6303523"/>
            <a:ext cx="9144000" cy="55447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rgbClr val="000000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>
          <a:xfrm>
            <a:off x="8172045" y="6370703"/>
            <a:ext cx="699313" cy="420115"/>
          </a:xfrm>
        </p:spPr>
        <p:txBody>
          <a:bodyPr/>
          <a:lstStyle>
            <a:lvl1pPr>
              <a:defRPr sz="2130"/>
            </a:lvl1pPr>
          </a:lstStyle>
          <a:p>
            <a:fld id="{D28C7C6D-0F52-4FBA-8358-35C6083C21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2" hasCustomPrompt="1"/>
          </p:nvPr>
        </p:nvSpPr>
        <p:spPr>
          <a:xfrm>
            <a:off x="463551" y="1120649"/>
            <a:ext cx="8058150" cy="3136900"/>
          </a:xfrm>
        </p:spPr>
        <p:txBody>
          <a:bodyPr>
            <a:normAutofit/>
          </a:bodyPr>
          <a:lstStyle>
            <a:lvl1pPr marL="285744" indent="-285744">
              <a:lnSpc>
                <a:spcPct val="120000"/>
              </a:lnSpc>
              <a:spcBef>
                <a:spcPts val="600"/>
              </a:spcBef>
              <a:buClr>
                <a:srgbClr val="30A3B3"/>
              </a:buClr>
              <a:buFont typeface="Wingdings" panose="05000000000000000000" pitchFamily="2" charset="2"/>
              <a:buChar char="n"/>
              <a:defRPr sz="2400">
                <a:solidFill>
                  <a:srgbClr val="000000"/>
                </a:solidFill>
                <a:latin typeface="+mn-ea"/>
                <a:ea typeface="+mn-ea"/>
              </a:defRPr>
            </a:lvl1pPr>
            <a:lvl2pPr marL="450019" indent="-171446">
              <a:lnSpc>
                <a:spcPct val="12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l"/>
              <a:defRPr sz="2000">
                <a:solidFill>
                  <a:srgbClr val="000000"/>
                </a:solidFill>
                <a:latin typeface="+mn-ea"/>
                <a:ea typeface="+mn-ea"/>
              </a:defRPr>
            </a:lvl2pPr>
            <a:lvl3pPr>
              <a:lnSpc>
                <a:spcPct val="120000"/>
              </a:lnSpc>
              <a:spcBef>
                <a:spcPts val="600"/>
              </a:spcBef>
              <a:defRPr sz="2000">
                <a:solidFill>
                  <a:srgbClr val="000000"/>
                </a:solidFill>
                <a:latin typeface="+mn-ea"/>
                <a:ea typeface="+mn-ea"/>
              </a:defRPr>
            </a:lvl3pPr>
            <a:lvl4pPr>
              <a:lnSpc>
                <a:spcPct val="120000"/>
              </a:lnSpc>
              <a:spcBef>
                <a:spcPts val="600"/>
              </a:spcBef>
              <a:defRPr sz="2000">
                <a:solidFill>
                  <a:srgbClr val="000000"/>
                </a:solidFill>
                <a:latin typeface="+mn-ea"/>
                <a:ea typeface="+mn-ea"/>
              </a:defRPr>
            </a:lvl4pPr>
            <a:lvl5pPr>
              <a:defRPr sz="2131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 dirty="0"/>
              <a:t>第 </a:t>
            </a:r>
            <a:r>
              <a:rPr kumimoji="1" lang="en-US" altLang="ja-JP" dirty="0"/>
              <a:t>1 </a:t>
            </a:r>
            <a:r>
              <a:rPr kumimoji="1" lang="ja-JP" altLang="en-US" dirty="0"/>
              <a:t>レベル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</a:t>
            </a:r>
            <a:r>
              <a:rPr kumimoji="1" lang="ja-JP" altLang="en-US" dirty="0"/>
              <a:t>レベル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F6F11BF-0617-47F2-AE22-671114227171}"/>
              </a:ext>
            </a:extLst>
          </p:cNvPr>
          <p:cNvSpPr txBox="1"/>
          <p:nvPr userDrawn="1"/>
        </p:nvSpPr>
        <p:spPr>
          <a:xfrm>
            <a:off x="0" y="6391072"/>
            <a:ext cx="1361270" cy="4201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130" dirty="0">
                <a:solidFill>
                  <a:schemeClr val="bg1"/>
                </a:solidFill>
              </a:rPr>
              <a:t>2022/8/12</a:t>
            </a:r>
            <a:endParaRPr kumimoji="1" lang="ja-JP" altLang="en-US" sz="2130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C9B2AD3-8C0E-4E9D-9694-35547CA4ECBD}"/>
              </a:ext>
            </a:extLst>
          </p:cNvPr>
          <p:cNvSpPr txBox="1"/>
          <p:nvPr userDrawn="1"/>
        </p:nvSpPr>
        <p:spPr>
          <a:xfrm>
            <a:off x="3740426" y="6391072"/>
            <a:ext cx="1663148" cy="4201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130" dirty="0">
                <a:solidFill>
                  <a:schemeClr val="bg1"/>
                </a:solidFill>
              </a:rPr>
              <a:t>Ikaros</a:t>
            </a:r>
            <a:r>
              <a:rPr kumimoji="1" lang="ja-JP" altLang="en-US" sz="2130" dirty="0">
                <a:solidFill>
                  <a:schemeClr val="bg1"/>
                </a:solidFill>
              </a:rPr>
              <a:t>講習会</a:t>
            </a:r>
          </a:p>
        </p:txBody>
      </p:sp>
    </p:spTree>
    <p:extLst>
      <p:ext uri="{BB962C8B-B14F-4D97-AF65-F5344CB8AC3E}">
        <p14:creationId xmlns:p14="http://schemas.microsoft.com/office/powerpoint/2010/main" val="8038048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左に画像を挿入できるレイアウト - 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3838531" y="1407225"/>
            <a:ext cx="4587923" cy="4595454"/>
          </a:xfrm>
        </p:spPr>
        <p:txBody>
          <a:bodyPr anchor="ctr">
            <a:normAutofit/>
          </a:bodyPr>
          <a:lstStyle>
            <a:lvl1pPr marL="228600" indent="-228600" algn="l">
              <a:lnSpc>
                <a:spcPct val="120000"/>
              </a:lnSpc>
              <a:spcBef>
                <a:spcPts val="120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600"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8" name="図プレースホルダー 7"/>
          <p:cNvSpPr>
            <a:spLocks noGrp="1"/>
          </p:cNvSpPr>
          <p:nvPr>
            <p:ph type="pic" sz="quarter" idx="13"/>
          </p:nvPr>
        </p:nvSpPr>
        <p:spPr>
          <a:xfrm>
            <a:off x="822964" y="1407232"/>
            <a:ext cx="2888273" cy="4595455"/>
          </a:xfrm>
          <a:solidFill>
            <a:schemeClr val="accent1">
              <a:lumMod val="20000"/>
              <a:lumOff val="80000"/>
            </a:schemeClr>
          </a:solidFill>
          <a:effectLst>
            <a:outerShdw dist="127000" dir="2700000" algn="tl" rotWithShape="0">
              <a:schemeClr val="accent1"/>
            </a:outerShdw>
          </a:effectLst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kumimoji="1" lang="ja-JP" altLang="en-US"/>
              <a:t>アイコンをクリックして図を追加</a:t>
            </a:r>
          </a:p>
        </p:txBody>
      </p:sp>
    </p:spTree>
    <p:extLst>
      <p:ext uri="{BB962C8B-B14F-4D97-AF65-F5344CB8AC3E}">
        <p14:creationId xmlns:p14="http://schemas.microsoft.com/office/powerpoint/2010/main" val="215598100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左に画像を挿入できるレイアウト - 箇条書き - 2つず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3838531" y="1407232"/>
            <a:ext cx="4587923" cy="2214329"/>
          </a:xfrm>
        </p:spPr>
        <p:txBody>
          <a:bodyPr anchor="ctr">
            <a:normAutofit/>
          </a:bodyPr>
          <a:lstStyle>
            <a:lvl1pPr marL="228600" indent="-228600" algn="l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600"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8" name="図プレースホルダー 7"/>
          <p:cNvSpPr>
            <a:spLocks noGrp="1"/>
          </p:cNvSpPr>
          <p:nvPr>
            <p:ph type="pic" sz="quarter" idx="13"/>
          </p:nvPr>
        </p:nvSpPr>
        <p:spPr>
          <a:xfrm>
            <a:off x="820324" y="1407232"/>
            <a:ext cx="2890910" cy="2214329"/>
          </a:xfrm>
          <a:solidFill>
            <a:schemeClr val="accent1">
              <a:lumMod val="20000"/>
              <a:lumOff val="80000"/>
            </a:schemeClr>
          </a:solidFill>
          <a:effectLst>
            <a:outerShdw dist="127000" dir="2700000" algn="tl" rotWithShape="0">
              <a:schemeClr val="accent1"/>
            </a:outerShdw>
          </a:effectLst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10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3838531" y="3911355"/>
            <a:ext cx="4587923" cy="2214329"/>
          </a:xfrm>
        </p:spPr>
        <p:txBody>
          <a:bodyPr anchor="ctr">
            <a:normAutofit/>
          </a:bodyPr>
          <a:lstStyle>
            <a:lvl1pPr marL="228600" indent="-228600" algn="l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600"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sp>
        <p:nvSpPr>
          <p:cNvPr id="11" name="図プレースホルダー 7"/>
          <p:cNvSpPr>
            <a:spLocks noGrp="1"/>
          </p:cNvSpPr>
          <p:nvPr>
            <p:ph type="pic" sz="quarter" idx="15"/>
          </p:nvPr>
        </p:nvSpPr>
        <p:spPr>
          <a:xfrm>
            <a:off x="820324" y="3911355"/>
            <a:ext cx="2890910" cy="2214329"/>
          </a:xfrm>
          <a:solidFill>
            <a:schemeClr val="accent1">
              <a:lumMod val="20000"/>
              <a:lumOff val="80000"/>
            </a:schemeClr>
          </a:solidFill>
          <a:effectLst>
            <a:outerShdw dist="127000" dir="2700000" algn="tl" rotWithShape="0">
              <a:schemeClr val="accent1"/>
            </a:outerShdw>
          </a:effectLst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kumimoji="1" lang="ja-JP" altLang="en-US"/>
              <a:t>アイコンをクリックして図を追加</a:t>
            </a:r>
          </a:p>
        </p:txBody>
      </p:sp>
    </p:spTree>
    <p:extLst>
      <p:ext uri="{BB962C8B-B14F-4D97-AF65-F5344CB8AC3E}">
        <p14:creationId xmlns:p14="http://schemas.microsoft.com/office/powerpoint/2010/main" val="150860632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幅の広い画像を挿入できる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図プレースホルダー 7"/>
          <p:cNvSpPr>
            <a:spLocks noGrp="1"/>
          </p:cNvSpPr>
          <p:nvPr>
            <p:ph type="pic" sz="quarter" idx="13"/>
          </p:nvPr>
        </p:nvSpPr>
        <p:spPr>
          <a:xfrm>
            <a:off x="0" y="1313431"/>
            <a:ext cx="9144000" cy="3362891"/>
          </a:xfrm>
          <a:solidFill>
            <a:schemeClr val="accent1">
              <a:lumMod val="20000"/>
              <a:lumOff val="80000"/>
            </a:schemeClr>
          </a:solidFill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4973354"/>
            <a:ext cx="6515100" cy="1326825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9" name="直線コネクタ 8"/>
          <p:cNvCxnSpPr/>
          <p:nvPr/>
        </p:nvCxnSpPr>
        <p:spPr>
          <a:xfrm>
            <a:off x="1314450" y="4871731"/>
            <a:ext cx="7829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34009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見出しとテキスト - メインカラーの背景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657225" y="2489212"/>
            <a:ext cx="7829550" cy="861845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見出しを入力</a:t>
            </a:r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3481743"/>
            <a:ext cx="6515100" cy="1326825"/>
          </a:xfrm>
        </p:spPr>
        <p:txBody>
          <a:bodyPr anchor="t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754865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01F7-720D-4AD5-8230-30D94F68C3BD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F56A-599F-41DA-BA64-9235CB033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2628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左右 - 番号付き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" y="0"/>
            <a:ext cx="37882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428174" y="1367657"/>
            <a:ext cx="3055257" cy="412269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4085773" y="1189221"/>
            <a:ext cx="4550228" cy="4479558"/>
          </a:xfrm>
        </p:spPr>
        <p:txBody>
          <a:bodyPr anchor="ctr">
            <a:normAutofit/>
          </a:bodyPr>
          <a:lstStyle>
            <a:lvl1pPr marL="252000" indent="-414000" algn="l">
              <a:lnSpc>
                <a:spcPct val="100000"/>
              </a:lnSpc>
              <a:spcBef>
                <a:spcPts val="2100"/>
              </a:spcBef>
              <a:buClr>
                <a:schemeClr val="accent1"/>
              </a:buClr>
              <a:buSzPct val="150000"/>
              <a:buFont typeface="+mj-lt"/>
              <a:buAutoNum type="arabicPeriod"/>
              <a:defRPr sz="2400">
                <a:solidFill>
                  <a:schemeClr val="tx1"/>
                </a:solidFill>
              </a:defRPr>
            </a:lvl1pPr>
            <a:lvl2pPr>
              <a:defRPr sz="1600"/>
            </a:lvl2pPr>
            <a:lvl3pPr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テキスト</a:t>
            </a:r>
            <a:endParaRPr kumimoji="1" lang="en-US" altLang="ja-JP" dirty="0"/>
          </a:p>
          <a:p>
            <a:pPr lvl="1"/>
            <a:endParaRPr kumimoji="1" lang="en-US" altLang="ja-JP" dirty="0"/>
          </a:p>
        </p:txBody>
      </p:sp>
      <p:sp>
        <p:nvSpPr>
          <p:cNvPr id="20" name="スライド番号プレースホルダー 2">
            <a:extLst>
              <a:ext uri="{FF2B5EF4-FFF2-40B4-BE49-F238E27FC236}">
                <a16:creationId xmlns:a16="http://schemas.microsoft.com/office/drawing/2014/main" id="{DC644142-2F5A-4A8F-8A6E-1D8501229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36688" y="6370703"/>
            <a:ext cx="699313" cy="420115"/>
          </a:xfrm>
          <a:prstGeom prst="rect">
            <a:avLst/>
          </a:prstGeom>
        </p:spPr>
        <p:txBody>
          <a:bodyPr/>
          <a:lstStyle>
            <a:lvl1pPr algn="ctr">
              <a:defRPr sz="2130">
                <a:solidFill>
                  <a:schemeClr val="bg1"/>
                </a:solidFill>
              </a:defRPr>
            </a:lvl1pPr>
          </a:lstStyle>
          <a:p>
            <a:fld id="{D28C7C6D-0F52-4FBA-8358-35C6083C21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998267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3240" userDrawn="1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画像が左半分を占める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>
          <a:xfrm>
            <a:off x="8254999" y="6361112"/>
            <a:ext cx="546102" cy="365125"/>
          </a:xfrm>
          <a:prstGeom prst="rect">
            <a:avLst/>
          </a:prstGeom>
        </p:spPr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340350" y="6415556"/>
            <a:ext cx="3086100" cy="365181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図プレースホルダー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4572000" cy="6858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00"/>
            </a:lvl1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7" name="テキスト プレースホルダー 5"/>
          <p:cNvSpPr>
            <a:spLocks noGrp="1"/>
          </p:cNvSpPr>
          <p:nvPr>
            <p:ph type="body" sz="quarter" idx="14" hasCustomPrompt="1"/>
          </p:nvPr>
        </p:nvSpPr>
        <p:spPr>
          <a:xfrm>
            <a:off x="4670478" y="1237662"/>
            <a:ext cx="4027373" cy="2095554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1"/>
                </a:solidFill>
                <a:latin typeface="+mj-ea"/>
                <a:ea typeface="+mj-ea"/>
                <a:cs typeface="Spica Neue P Bold" panose="02000803000000000000" pitchFamily="2" charset="-128"/>
              </a:defRPr>
            </a:lvl1pPr>
          </a:lstStyle>
          <a:p>
            <a:pPr lvl="0"/>
            <a:r>
              <a:rPr kumimoji="1" lang="ja-JP" altLang="en-US" dirty="0"/>
              <a:t>見出しを入力</a:t>
            </a:r>
            <a:endParaRPr kumimoji="1" lang="en-US" altLang="ja-JP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3436397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プレースホルダー 5"/>
          <p:cNvSpPr>
            <a:spLocks noGrp="1"/>
          </p:cNvSpPr>
          <p:nvPr>
            <p:ph type="body" sz="quarter" idx="15" hasCustomPrompt="1"/>
          </p:nvPr>
        </p:nvSpPr>
        <p:spPr>
          <a:xfrm>
            <a:off x="4670478" y="3511445"/>
            <a:ext cx="4027373" cy="2538601"/>
          </a:xfrm>
        </p:spPr>
        <p:txBody>
          <a:bodyPr anchor="t">
            <a:normAutofit/>
          </a:bodyPr>
          <a:lstStyle>
            <a:lvl1pPr marL="228600" indent="-228600" algn="l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n"/>
              <a:defRPr sz="1600"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>
                <a:solidFill>
                  <a:schemeClr val="tx2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8321047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3240" userDrawn="1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画像が上半分を占める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>
          <a:xfrm>
            <a:off x="8254999" y="6361112"/>
            <a:ext cx="546102" cy="365125"/>
          </a:xfrm>
          <a:prstGeom prst="rect">
            <a:avLst/>
          </a:prstGeom>
        </p:spPr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340350" y="6415556"/>
            <a:ext cx="3086100" cy="365181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図プレースホルダー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362064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900"/>
            </a:lvl1pPr>
          </a:lstStyle>
          <a:p>
            <a:r>
              <a:rPr kumimoji="1" lang="ja-JP" altLang="en-US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9" name="タイトル 1"/>
          <p:cNvSpPr>
            <a:spLocks noGrp="1"/>
          </p:cNvSpPr>
          <p:nvPr>
            <p:ph type="title" hasCustomPrompt="1"/>
          </p:nvPr>
        </p:nvSpPr>
        <p:spPr>
          <a:xfrm>
            <a:off x="1314450" y="3819488"/>
            <a:ext cx="6515100" cy="718775"/>
          </a:xfrm>
        </p:spPr>
        <p:txBody>
          <a:bodyPr anchor="b"/>
          <a:lstStyle>
            <a:lvl1pPr algn="l">
              <a:lnSpc>
                <a:spcPct val="100000"/>
              </a:lnSpc>
              <a:defRPr/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11" name="テキスト プレースホルダー 5"/>
          <p:cNvSpPr>
            <a:spLocks noGrp="1"/>
          </p:cNvSpPr>
          <p:nvPr>
            <p:ph type="body" sz="quarter" idx="13" hasCustomPrompt="1"/>
          </p:nvPr>
        </p:nvSpPr>
        <p:spPr>
          <a:xfrm>
            <a:off x="1314450" y="4697720"/>
            <a:ext cx="6515100" cy="1326825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1314450" y="4608604"/>
            <a:ext cx="7829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179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3240" userDrawn="1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スライドタイトルとテキスト - 中央寄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14450" y="2485774"/>
            <a:ext cx="6515100" cy="718775"/>
          </a:xfrm>
        </p:spPr>
        <p:txBody>
          <a:bodyPr anchor="b"/>
          <a:lstStyle>
            <a:lvl1pPr algn="l">
              <a:lnSpc>
                <a:spcPct val="100000"/>
              </a:lnSpc>
              <a:defRPr/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>
          <a:xfrm>
            <a:off x="8254999" y="6361112"/>
            <a:ext cx="546102" cy="365125"/>
          </a:xfrm>
          <a:prstGeom prst="rect">
            <a:avLst/>
          </a:prstGeom>
        </p:spPr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340350" y="6415556"/>
            <a:ext cx="3086100" cy="365181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3364005"/>
            <a:ext cx="6515100" cy="1326825"/>
          </a:xfrm>
        </p:spPr>
        <p:txBody>
          <a:bodyPr anchor="t"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cxnSp>
        <p:nvCxnSpPr>
          <p:cNvPr id="8" name="直線コネクタ 7"/>
          <p:cNvCxnSpPr/>
          <p:nvPr/>
        </p:nvCxnSpPr>
        <p:spPr>
          <a:xfrm>
            <a:off x="1314450" y="3274891"/>
            <a:ext cx="7829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870530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テキスト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>
          <a:xfrm>
            <a:off x="8254999" y="6361112"/>
            <a:ext cx="546102" cy="365125"/>
          </a:xfrm>
          <a:prstGeom prst="rect">
            <a:avLst/>
          </a:prstGeom>
        </p:spPr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340350" y="6415556"/>
            <a:ext cx="3086100" cy="365181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2765591"/>
            <a:ext cx="6515100" cy="132682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4291541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印象的な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>
          <a:xfrm>
            <a:off x="8254999" y="6361112"/>
            <a:ext cx="546102" cy="365125"/>
          </a:xfrm>
          <a:prstGeom prst="rect">
            <a:avLst/>
          </a:prstGeom>
        </p:spPr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340350" y="6415556"/>
            <a:ext cx="3086100" cy="365181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4163201"/>
            <a:ext cx="6515100" cy="132682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  <p:sp>
        <p:nvSpPr>
          <p:cNvPr id="2" name="正方形/長方形 1"/>
          <p:cNvSpPr/>
          <p:nvPr/>
        </p:nvSpPr>
        <p:spPr>
          <a:xfrm>
            <a:off x="0" y="7"/>
            <a:ext cx="9144000" cy="34284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22860" rIns="45720" bIns="228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900"/>
          </a:p>
        </p:txBody>
      </p:sp>
      <p:sp>
        <p:nvSpPr>
          <p:cNvPr id="7" name="タイトル 1"/>
          <p:cNvSpPr>
            <a:spLocks noGrp="1"/>
          </p:cNvSpPr>
          <p:nvPr>
            <p:ph type="title" hasCustomPrompt="1"/>
          </p:nvPr>
        </p:nvSpPr>
        <p:spPr>
          <a:xfrm>
            <a:off x="372796" y="553416"/>
            <a:ext cx="8398412" cy="2598235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sz="4001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</p:spTree>
    <p:extLst>
      <p:ext uri="{BB962C8B-B14F-4D97-AF65-F5344CB8AC3E}">
        <p14:creationId xmlns:p14="http://schemas.microsoft.com/office/powerpoint/2010/main" val="41706846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39" userDrawn="1">
          <p15:clr>
            <a:srgbClr val="FBAE40"/>
          </p15:clr>
        </p15:guide>
        <p15:guide id="2" pos="3240" userDrawn="1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補足"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>
          <a:xfrm>
            <a:off x="8254999" y="6361112"/>
            <a:ext cx="546102" cy="365125"/>
          </a:xfrm>
          <a:prstGeom prst="rect">
            <a:avLst/>
          </a:prstGeom>
        </p:spPr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340350" y="6415556"/>
            <a:ext cx="3086100" cy="36518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2735162"/>
            <a:ext cx="6515100" cy="3056409"/>
          </a:xfrm>
        </p:spPr>
        <p:txBody>
          <a:bodyPr anchor="t">
            <a:normAutofit/>
          </a:bodyPr>
          <a:lstStyle>
            <a:lvl1pPr marL="228600" indent="-228600" algn="l">
              <a:lnSpc>
                <a:spcPct val="120000"/>
              </a:lnSpc>
              <a:spcBef>
                <a:spcPts val="600"/>
              </a:spcBef>
              <a:buClr>
                <a:schemeClr val="bg1"/>
              </a:buClr>
              <a:buFont typeface="Wingdings" panose="05000000000000000000" pitchFamily="2" charset="2"/>
              <a:buChar char="n"/>
              <a:defRPr sz="16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第</a:t>
            </a:r>
            <a:r>
              <a:rPr kumimoji="1" lang="en-US" altLang="ja-JP" dirty="0"/>
              <a:t>2</a:t>
            </a:r>
            <a:r>
              <a:rPr kumimoji="1" lang="ja-JP" altLang="en-US" dirty="0"/>
              <a:t>レベル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第</a:t>
            </a:r>
            <a:r>
              <a:rPr kumimoji="1" lang="en-US" altLang="ja-JP" dirty="0"/>
              <a:t>3</a:t>
            </a:r>
            <a:r>
              <a:rPr kumimoji="1" lang="ja-JP" altLang="en-US" dirty="0"/>
              <a:t>レベル</a:t>
            </a:r>
            <a:endParaRPr kumimoji="1" lang="en-US" altLang="ja-JP" dirty="0"/>
          </a:p>
        </p:txBody>
      </p:sp>
      <p:cxnSp>
        <p:nvCxnSpPr>
          <p:cNvPr id="7" name="直線コネクタ 6"/>
          <p:cNvCxnSpPr/>
          <p:nvPr/>
        </p:nvCxnSpPr>
        <p:spPr>
          <a:xfrm>
            <a:off x="1314450" y="2608136"/>
            <a:ext cx="78295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タイトル 1"/>
          <p:cNvSpPr>
            <a:spLocks noGrp="1"/>
          </p:cNvSpPr>
          <p:nvPr>
            <p:ph type="title" hasCustomPrompt="1"/>
          </p:nvPr>
        </p:nvSpPr>
        <p:spPr>
          <a:xfrm>
            <a:off x="1314450" y="1825859"/>
            <a:ext cx="6515100" cy="718775"/>
          </a:xfrm>
        </p:spPr>
        <p:txBody>
          <a:bodyPr anchor="b"/>
          <a:lstStyle>
            <a:lvl1pPr algn="l">
              <a:lnSpc>
                <a:spcPct val="10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スライドのタイトル</a:t>
            </a:r>
          </a:p>
        </p:txBody>
      </p:sp>
    </p:spTree>
    <p:extLst>
      <p:ext uri="{BB962C8B-B14F-4D97-AF65-F5344CB8AC3E}">
        <p14:creationId xmlns:p14="http://schemas.microsoft.com/office/powerpoint/2010/main" val="183977678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見出しとテキスト - メインカラーの背景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657225" y="2489212"/>
            <a:ext cx="7829550" cy="861845"/>
          </a:xfrm>
        </p:spPr>
        <p:txBody>
          <a:bodyPr anchor="b"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見出しを入力</a:t>
            </a:r>
          </a:p>
        </p:txBody>
      </p:sp>
      <p:sp>
        <p:nvSpPr>
          <p:cNvPr id="4" name="テキスト プレースホルダー 5"/>
          <p:cNvSpPr>
            <a:spLocks noGrp="1"/>
          </p:cNvSpPr>
          <p:nvPr>
            <p:ph type="body" sz="quarter" idx="12" hasCustomPrompt="1"/>
          </p:nvPr>
        </p:nvSpPr>
        <p:spPr>
          <a:xfrm>
            <a:off x="1314450" y="3481743"/>
            <a:ext cx="6515100" cy="1326825"/>
          </a:xfrm>
        </p:spPr>
        <p:txBody>
          <a:bodyPr anchor="t">
            <a:norm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kumimoji="1" lang="ja-JP" altLang="en-US" dirty="0"/>
              <a:t>テキストを入力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263038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7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883" indent="0">
              <a:buNone/>
              <a:defRPr sz="900"/>
            </a:lvl2pPr>
            <a:lvl3pPr marL="685766" indent="0">
              <a:buNone/>
              <a:defRPr sz="751"/>
            </a:lvl3pPr>
            <a:lvl4pPr marL="1028649" indent="0">
              <a:buNone/>
              <a:defRPr sz="675"/>
            </a:lvl4pPr>
            <a:lvl5pPr marL="1371532" indent="0">
              <a:buNone/>
              <a:defRPr sz="675"/>
            </a:lvl5pPr>
            <a:lvl6pPr marL="1714414" indent="0">
              <a:buNone/>
              <a:defRPr sz="675"/>
            </a:lvl6pPr>
            <a:lvl7pPr marL="2057297" indent="0">
              <a:buNone/>
              <a:defRPr sz="675"/>
            </a:lvl7pPr>
            <a:lvl8pPr marL="2400180" indent="0">
              <a:buNone/>
              <a:defRPr sz="675"/>
            </a:lvl8pPr>
            <a:lvl9pPr marL="2743063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01F7-720D-4AD5-8230-30D94F68C3BD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F56A-599F-41DA-BA64-9235CB033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903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883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7" indent="0">
              <a:buNone/>
              <a:defRPr sz="1500"/>
            </a:lvl7pPr>
            <a:lvl8pPr marL="2400180" indent="0">
              <a:buNone/>
              <a:defRPr sz="1500"/>
            </a:lvl8pPr>
            <a:lvl9pPr marL="2743063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883" indent="0">
              <a:buNone/>
              <a:defRPr sz="900"/>
            </a:lvl2pPr>
            <a:lvl3pPr marL="685766" indent="0">
              <a:buNone/>
              <a:defRPr sz="751"/>
            </a:lvl3pPr>
            <a:lvl4pPr marL="1028649" indent="0">
              <a:buNone/>
              <a:defRPr sz="675"/>
            </a:lvl4pPr>
            <a:lvl5pPr marL="1371532" indent="0">
              <a:buNone/>
              <a:defRPr sz="675"/>
            </a:lvl5pPr>
            <a:lvl6pPr marL="1714414" indent="0">
              <a:buNone/>
              <a:defRPr sz="675"/>
            </a:lvl6pPr>
            <a:lvl7pPr marL="2057297" indent="0">
              <a:buNone/>
              <a:defRPr sz="675"/>
            </a:lvl7pPr>
            <a:lvl8pPr marL="2400180" indent="0">
              <a:buNone/>
              <a:defRPr sz="675"/>
            </a:lvl8pPr>
            <a:lvl9pPr marL="2743063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301F7-720D-4AD5-8230-30D94F68C3BD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0F56A-599F-41DA-BA64-9235CB033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33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18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17" Type="http://schemas.openxmlformats.org/officeDocument/2006/relationships/slideLayout" Target="../slideLayouts/slideLayout50.xml"/><Relationship Id="rId2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49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43.xml"/><Relationship Id="rId19" Type="http://schemas.openxmlformats.org/officeDocument/2006/relationships/theme" Target="../theme/theme4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1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3.xml"/><Relationship Id="rId16" Type="http://schemas.openxmlformats.org/officeDocument/2006/relationships/slideLayout" Target="../slideLayouts/slideLayout67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1.xml"/><Relationship Id="rId19" Type="http://schemas.openxmlformats.org/officeDocument/2006/relationships/theme" Target="../theme/theme5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5" Type="http://schemas.openxmlformats.org/officeDocument/2006/relationships/slideLayout" Target="../slideLayouts/slideLayout74.xml"/><Relationship Id="rId4" Type="http://schemas.openxmlformats.org/officeDocument/2006/relationships/slideLayout" Target="../slideLayouts/slideLayout73.xml"/><Relationship Id="rId9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3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D8301F7-720D-4AD5-8230-30D94F68C3BD}" type="datetimeFigureOut">
              <a:rPr kumimoji="1" lang="ja-JP" altLang="en-US" smtClean="0"/>
              <a:t>2022/8/22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0F56A-599F-41DA-BA64-9235CB033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225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2" algn="l" defTabSz="685766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2" algn="l" defTabSz="685766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3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228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2" algn="l" defTabSz="685766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2" algn="l" defTabSz="685766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3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7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3438C-57C4-431B-9319-E8663AF625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31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Wingdings 2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2" algn="l" defTabSz="685766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2" algn="l" defTabSz="685766" rtl="0" eaLnBrk="1" latinLnBrk="0" hangingPunct="1">
        <a:spcBef>
          <a:spcPct val="20000"/>
        </a:spcBef>
        <a:buFont typeface="Wingdings 2" pitchFamily="18" charset="2"/>
        <a:buChar char="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950" y="322793"/>
            <a:ext cx="8439150" cy="718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950" y="1321004"/>
            <a:ext cx="8439150" cy="493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9196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42" r:id="rId18"/>
  </p:sldLayoutIdLst>
  <p:hf hdr="0" ftr="0" dt="0"/>
  <p:txStyles>
    <p:titleStyle>
      <a:lvl1pPr algn="l" defTabSz="685710" rtl="0" eaLnBrk="1" latinLnBrk="0" hangingPunct="1">
        <a:lnSpc>
          <a:spcPct val="90000"/>
        </a:lnSpc>
        <a:spcBef>
          <a:spcPct val="0"/>
        </a:spcBef>
        <a:buNone/>
        <a:defRPr kumimoji="1" sz="2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710" rtl="0" eaLnBrk="1" latinLnBrk="0" hangingPunct="1">
        <a:lnSpc>
          <a:spcPct val="90000"/>
        </a:lnSpc>
        <a:spcBef>
          <a:spcPts val="751"/>
        </a:spcBef>
        <a:buFont typeface="Wingdings" panose="05000000000000000000" pitchFamily="2" charset="2"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278573" indent="0" algn="l" defTabSz="68571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None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66001" indent="-171428" algn="l" defTabSz="68571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l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990" indent="-171428" algn="l" defTabSz="68571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l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45" indent="-171428" algn="l" defTabSz="68571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l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00" indent="-171428" algn="l" defTabSz="68571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554" indent="-171428" algn="l" defTabSz="68571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408" indent="-171428" algn="l" defTabSz="68571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262" indent="-171428" algn="l" defTabSz="68571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54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10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564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416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273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126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399980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834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3550" y="314325"/>
            <a:ext cx="8343900" cy="718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551" y="1321004"/>
            <a:ext cx="8337550" cy="493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521702" y="6356358"/>
            <a:ext cx="368300" cy="5016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21702" y="6415634"/>
            <a:ext cx="368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D28C7C6D-0F52-4FBA-8358-35C6083C21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3"/>
          </p:nvPr>
        </p:nvSpPr>
        <p:spPr>
          <a:xfrm>
            <a:off x="5340350" y="6415556"/>
            <a:ext cx="3086100" cy="3651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-6350" y="393356"/>
            <a:ext cx="368300" cy="50164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840734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  <p:sldLayoutId id="2147483732" r:id="rId18"/>
  </p:sldLayoutIdLst>
  <p:hf hdr="0" ftr="0" dt="0"/>
  <p:txStyles>
    <p:titleStyle>
      <a:lvl1pPr algn="l" defTabSz="685710" rtl="0" eaLnBrk="1" latinLnBrk="0" hangingPunct="1">
        <a:lnSpc>
          <a:spcPct val="90000"/>
        </a:lnSpc>
        <a:spcBef>
          <a:spcPct val="0"/>
        </a:spcBef>
        <a:buNone/>
        <a:defRPr kumimoji="1" sz="2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710" rtl="0" eaLnBrk="1" latinLnBrk="0" hangingPunct="1">
        <a:lnSpc>
          <a:spcPct val="90000"/>
        </a:lnSpc>
        <a:spcBef>
          <a:spcPts val="751"/>
        </a:spcBef>
        <a:buFont typeface="Wingdings" panose="05000000000000000000" pitchFamily="2" charset="2"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0001" indent="-171428" algn="l" defTabSz="68571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l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66001" indent="-171428" algn="l" defTabSz="68571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l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990" indent="-171428" algn="l" defTabSz="68571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l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45" indent="-171428" algn="l" defTabSz="68571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l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00" indent="-171428" algn="l" defTabSz="68571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554" indent="-171428" algn="l" defTabSz="68571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408" indent="-171428" algn="l" defTabSz="68571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262" indent="-171428" algn="l" defTabSz="68571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54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10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564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416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273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126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399980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834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03DDBF7-D1EC-4971-9ACC-6424C1E13957}"/>
              </a:ext>
            </a:extLst>
          </p:cNvPr>
          <p:cNvSpPr/>
          <p:nvPr userDrawn="1"/>
        </p:nvSpPr>
        <p:spPr>
          <a:xfrm>
            <a:off x="8141564" y="6257832"/>
            <a:ext cx="797562" cy="5999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00" dirty="0"/>
          </a:p>
        </p:txBody>
      </p:sp>
      <p:sp>
        <p:nvSpPr>
          <p:cNvPr id="12" name="スライド番号プレースホルダー 2">
            <a:extLst>
              <a:ext uri="{FF2B5EF4-FFF2-40B4-BE49-F238E27FC236}">
                <a16:creationId xmlns:a16="http://schemas.microsoft.com/office/drawing/2014/main" id="{B193544F-CE04-4718-9ECD-4C3E7AE1A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90689" y="6396885"/>
            <a:ext cx="699313" cy="420115"/>
          </a:xfrm>
          <a:prstGeom prst="rect">
            <a:avLst/>
          </a:prstGeom>
        </p:spPr>
        <p:txBody>
          <a:bodyPr/>
          <a:lstStyle>
            <a:lvl1pPr>
              <a:defRPr sz="2130">
                <a:solidFill>
                  <a:schemeClr val="bg1"/>
                </a:solidFill>
              </a:defRPr>
            </a:lvl1pPr>
          </a:lstStyle>
          <a:p>
            <a:fld id="{D28C7C6D-0F52-4FBA-8358-35C6083C213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3550" y="314325"/>
            <a:ext cx="8343900" cy="718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3551" y="1321004"/>
            <a:ext cx="8337550" cy="4936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BA78AB0-D665-49E7-95E2-2616CD924C15}"/>
              </a:ext>
            </a:extLst>
          </p:cNvPr>
          <p:cNvSpPr txBox="1"/>
          <p:nvPr userDrawn="1"/>
        </p:nvSpPr>
        <p:spPr>
          <a:xfrm>
            <a:off x="0" y="6396886"/>
            <a:ext cx="1361270" cy="4201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130" dirty="0">
                <a:solidFill>
                  <a:schemeClr val="bg1"/>
                </a:solidFill>
              </a:rPr>
              <a:t>2022/8/12</a:t>
            </a:r>
            <a:endParaRPr kumimoji="1" lang="ja-JP" altLang="en-US" sz="2130" dirty="0">
              <a:solidFill>
                <a:schemeClr val="bg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75180BC-9D68-4AFB-8868-E20FED75ED32}"/>
              </a:ext>
            </a:extLst>
          </p:cNvPr>
          <p:cNvSpPr txBox="1"/>
          <p:nvPr userDrawn="1"/>
        </p:nvSpPr>
        <p:spPr>
          <a:xfrm>
            <a:off x="3740426" y="6409193"/>
            <a:ext cx="1663148" cy="4201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130" dirty="0">
                <a:solidFill>
                  <a:schemeClr val="bg1"/>
                </a:solidFill>
              </a:rPr>
              <a:t>Ikaros</a:t>
            </a:r>
            <a:r>
              <a:rPr kumimoji="1" lang="ja-JP" altLang="en-US" sz="2130" dirty="0">
                <a:solidFill>
                  <a:schemeClr val="bg1"/>
                </a:solidFill>
              </a:rPr>
              <a:t>講習会</a:t>
            </a:r>
          </a:p>
        </p:txBody>
      </p:sp>
    </p:spTree>
    <p:extLst>
      <p:ext uri="{BB962C8B-B14F-4D97-AF65-F5344CB8AC3E}">
        <p14:creationId xmlns:p14="http://schemas.microsoft.com/office/powerpoint/2010/main" val="416406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</p:sldLayoutIdLst>
  <p:hf hdr="0" ftr="0" dt="0"/>
  <p:txStyles>
    <p:titleStyle>
      <a:lvl1pPr algn="l" defTabSz="685710" rtl="0" eaLnBrk="1" latinLnBrk="0" hangingPunct="1">
        <a:lnSpc>
          <a:spcPct val="90000"/>
        </a:lnSpc>
        <a:spcBef>
          <a:spcPct val="0"/>
        </a:spcBef>
        <a:buNone/>
        <a:defRPr kumimoji="1" sz="2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710" rtl="0" eaLnBrk="1" latinLnBrk="0" hangingPunct="1">
        <a:lnSpc>
          <a:spcPct val="90000"/>
        </a:lnSpc>
        <a:spcBef>
          <a:spcPts val="751"/>
        </a:spcBef>
        <a:buFont typeface="Wingdings" panose="05000000000000000000" pitchFamily="2" charset="2"/>
        <a:buNone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0001" indent="-171428" algn="l" defTabSz="68571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l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66001" indent="-171428" algn="l" defTabSz="68571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l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990" indent="-171428" algn="l" defTabSz="68571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l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845" indent="-171428" algn="l" defTabSz="68571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l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00" indent="-171428" algn="l" defTabSz="68571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554" indent="-171428" algn="l" defTabSz="68571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408" indent="-171428" algn="l" defTabSz="68571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262" indent="-171428" algn="l" defTabSz="68571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54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10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564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416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273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126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399980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834" algn="l" defTabSz="685710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5.xml"/><Relationship Id="rId6" Type="http://schemas.openxmlformats.org/officeDocument/2006/relationships/image" Target="../media/image11.png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64392718-3D2E-453D-825B-4FCF50D55D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6836" y="1364974"/>
            <a:ext cx="8150086" cy="1986083"/>
          </a:xfrm>
        </p:spPr>
        <p:txBody>
          <a:bodyPr>
            <a:noAutofit/>
          </a:bodyPr>
          <a:lstStyle/>
          <a:p>
            <a:r>
              <a:rPr lang="en-US" altLang="ja-JP" sz="5400" dirty="0"/>
              <a:t>Ikaros</a:t>
            </a:r>
            <a:r>
              <a:rPr lang="ja-JP" altLang="en-US" sz="5400" dirty="0"/>
              <a:t>講習会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32E2B28E-A7F6-4860-9A48-6ADC883D7E0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14450" y="3481743"/>
            <a:ext cx="6515100" cy="2338953"/>
          </a:xfrm>
        </p:spPr>
        <p:txBody>
          <a:bodyPr>
            <a:normAutofit/>
          </a:bodyPr>
          <a:lstStyle/>
          <a:p>
            <a:r>
              <a:rPr lang="ja-JP" altLang="en-US" sz="4400" baseline="30000" dirty="0"/>
              <a:t>名古屋大学 伊藤魁人</a:t>
            </a:r>
            <a:endParaRPr lang="en-US" altLang="ja-JP" sz="4400" baseline="30000" dirty="0"/>
          </a:p>
        </p:txBody>
      </p:sp>
    </p:spTree>
    <p:extLst>
      <p:ext uri="{BB962C8B-B14F-4D97-AF65-F5344CB8AC3E}">
        <p14:creationId xmlns:p14="http://schemas.microsoft.com/office/powerpoint/2010/main" val="1958278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F1A7AF-CF28-39A1-2AAC-51036F1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2.8 </a:t>
            </a:r>
            <a:r>
              <a:rPr kumimoji="1" lang="ja-JP" altLang="en-US" dirty="0"/>
              <a:t>制御変数の操作</a:t>
            </a:r>
            <a:r>
              <a:rPr kumimoji="1" lang="en-US" altLang="ja-JP" dirty="0"/>
              <a:t>(8/9)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80A8EBE-894B-DED7-AC79-AED0473B14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DDD4792-175D-A2E9-1740-3110FBECCBE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ja-JP" altLang="en-US" dirty="0"/>
              <a:t>パラメータと反応度の関係を制御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E982AA4-447B-40EE-A2A4-AAE02AAB46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500" y="2186737"/>
            <a:ext cx="6840000" cy="418396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F97ADF-2BD5-D29F-C911-003442E6477B}"/>
              </a:ext>
            </a:extLst>
          </p:cNvPr>
          <p:cNvSpPr/>
          <p:nvPr/>
        </p:nvSpPr>
        <p:spPr>
          <a:xfrm>
            <a:off x="1636453" y="2279809"/>
            <a:ext cx="1170964" cy="42337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rgbClr val="000000"/>
                </a:solidFill>
              </a:rPr>
              <a:t>未選択状態</a:t>
            </a:r>
            <a:endParaRPr kumimoji="1"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5CA583C-57C0-0C85-42C1-CF6EFFFFBE4A}"/>
              </a:ext>
            </a:extLst>
          </p:cNvPr>
          <p:cNvSpPr/>
          <p:nvPr/>
        </p:nvSpPr>
        <p:spPr>
          <a:xfrm>
            <a:off x="2929509" y="2265727"/>
            <a:ext cx="1117615" cy="42337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rgbClr val="000000"/>
                </a:solidFill>
              </a:rPr>
              <a:t>選択状態</a:t>
            </a:r>
            <a:endParaRPr kumimoji="1"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C76283C-2F68-B681-8E79-7C34B83169A8}"/>
              </a:ext>
            </a:extLst>
          </p:cNvPr>
          <p:cNvSpPr/>
          <p:nvPr/>
        </p:nvSpPr>
        <p:spPr>
          <a:xfrm>
            <a:off x="4170070" y="2265727"/>
            <a:ext cx="1170964" cy="42337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rgbClr val="000000"/>
                </a:solidFill>
              </a:rPr>
              <a:t>継続選択</a:t>
            </a:r>
            <a:br>
              <a:rPr lang="en-US" altLang="ja-JP" sz="1400" dirty="0">
                <a:solidFill>
                  <a:srgbClr val="000000"/>
                </a:solidFill>
              </a:rPr>
            </a:br>
            <a:r>
              <a:rPr lang="ja-JP" altLang="en-US" sz="1400" dirty="0">
                <a:solidFill>
                  <a:srgbClr val="000000"/>
                </a:solidFill>
              </a:rPr>
              <a:t>状態</a:t>
            </a:r>
            <a:endParaRPr kumimoji="1"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2C18BD-0FCD-961F-7FDB-958A97CCE290}"/>
              </a:ext>
            </a:extLst>
          </p:cNvPr>
          <p:cNvSpPr/>
          <p:nvPr/>
        </p:nvSpPr>
        <p:spPr>
          <a:xfrm>
            <a:off x="5463980" y="2259536"/>
            <a:ext cx="1117615" cy="423372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rgbClr val="000000"/>
                </a:solidFill>
              </a:rPr>
              <a:t>未選択状態</a:t>
            </a:r>
            <a:endParaRPr kumimoji="1" lang="en-US" altLang="ja-JP" sz="1400" dirty="0">
              <a:solidFill>
                <a:srgbClr val="000000"/>
              </a:solidFill>
            </a:endParaRPr>
          </a:p>
        </p:txBody>
      </p:sp>
      <p:sp>
        <p:nvSpPr>
          <p:cNvPr id="11" name="吹き出し: 四角形 10">
            <a:extLst>
              <a:ext uri="{FF2B5EF4-FFF2-40B4-BE49-F238E27FC236}">
                <a16:creationId xmlns:a16="http://schemas.microsoft.com/office/drawing/2014/main" id="{CC5BD36A-8803-945E-04D6-2921618A8F5D}"/>
              </a:ext>
            </a:extLst>
          </p:cNvPr>
          <p:cNvSpPr/>
          <p:nvPr/>
        </p:nvSpPr>
        <p:spPr>
          <a:xfrm>
            <a:off x="6921492" y="2623739"/>
            <a:ext cx="1949866" cy="718775"/>
          </a:xfrm>
          <a:prstGeom prst="wedgeRectCallout">
            <a:avLst>
              <a:gd name="adj1" fmla="val -40974"/>
              <a:gd name="adj2" fmla="val 121418"/>
            </a:avLst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000000"/>
                </a:solidFill>
              </a:rPr>
              <a:t>選択状態の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制御変数を変更</a:t>
            </a:r>
            <a:endParaRPr kumimoji="1" lang="en-US" altLang="ja-JP" dirty="0">
              <a:solidFill>
                <a:srgbClr val="000000"/>
              </a:solidFill>
            </a:endParaRPr>
          </a:p>
        </p:txBody>
      </p: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84F232FE-4897-7E8C-A56A-878F3D39585C}"/>
              </a:ext>
            </a:extLst>
          </p:cNvPr>
          <p:cNvSpPr/>
          <p:nvPr/>
        </p:nvSpPr>
        <p:spPr>
          <a:xfrm>
            <a:off x="2397389" y="4451428"/>
            <a:ext cx="3716028" cy="718775"/>
          </a:xfrm>
          <a:prstGeom prst="wedgeRectCallout">
            <a:avLst>
              <a:gd name="adj1" fmla="val -43786"/>
              <a:gd name="adj2" fmla="val 106879"/>
            </a:avLst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rgbClr val="000000"/>
                </a:solidFill>
              </a:rPr>
              <a:t>直接数値を入力してパラメータを変更することも可能</a:t>
            </a:r>
            <a:endParaRPr kumimoji="1" lang="en-US" altLang="ja-JP" dirty="0">
              <a:solidFill>
                <a:srgbClr val="000000"/>
              </a:solidFill>
            </a:endParaRP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F5FE1F53-3614-82C4-34DC-35477CD4C318}"/>
              </a:ext>
            </a:extLst>
          </p:cNvPr>
          <p:cNvSpPr/>
          <p:nvPr/>
        </p:nvSpPr>
        <p:spPr>
          <a:xfrm>
            <a:off x="63499" y="3480365"/>
            <a:ext cx="1581680" cy="1554368"/>
          </a:xfrm>
          <a:prstGeom prst="wedgeRectCallout">
            <a:avLst>
              <a:gd name="adj1" fmla="val 75024"/>
              <a:gd name="adj2" fmla="val -7936"/>
            </a:avLst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000000"/>
                </a:solidFill>
              </a:rPr>
              <a:t>スライダーを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移動して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パラメータの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変更も可能</a:t>
            </a:r>
            <a:endParaRPr kumimoji="1"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0781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5C2426-FE8E-3FF9-EF45-2BF528809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2.9 </a:t>
            </a:r>
            <a:r>
              <a:rPr kumimoji="1" lang="ja-JP" altLang="en-US" dirty="0"/>
              <a:t>データファイルの準備方法</a:t>
            </a:r>
            <a:r>
              <a:rPr kumimoji="1" lang="en-US" altLang="ja-JP" dirty="0"/>
              <a:t>(9/9)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1950BB7-E929-EFD1-187D-43626C855E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871516A-CA1D-B3C0-C1C6-88D6D414C5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ja-JP" altLang="en-US" dirty="0"/>
              <a:t>すべて</a:t>
            </a:r>
            <a:r>
              <a:rPr kumimoji="1" lang="en-US" altLang="ja-JP" dirty="0"/>
              <a:t>CSV</a:t>
            </a:r>
            <a:r>
              <a:rPr kumimoji="1" lang="ja-JP" altLang="en-US" dirty="0"/>
              <a:t>ファイルで入力を管理</a:t>
            </a:r>
          </a:p>
        </p:txBody>
      </p:sp>
      <p:pic>
        <p:nvPicPr>
          <p:cNvPr id="5" name="図 4" descr="テキスト&#10;&#10;自動的に生成された説明">
            <a:extLst>
              <a:ext uri="{FF2B5EF4-FFF2-40B4-BE49-F238E27FC236}">
                <a16:creationId xmlns:a16="http://schemas.microsoft.com/office/drawing/2014/main" id="{86F7CFCB-46E7-1305-2DBD-7C47290AC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50" y="1666106"/>
            <a:ext cx="6286784" cy="1681163"/>
          </a:xfrm>
          <a:prstGeom prst="rect">
            <a:avLst/>
          </a:prstGeom>
        </p:spPr>
      </p:pic>
      <p:pic>
        <p:nvPicPr>
          <p:cNvPr id="6" name="図 5" descr="テキスト&#10;&#10;自動的に生成された説明">
            <a:extLst>
              <a:ext uri="{FF2B5EF4-FFF2-40B4-BE49-F238E27FC236}">
                <a16:creationId xmlns:a16="http://schemas.microsoft.com/office/drawing/2014/main" id="{310F1170-9F96-A4F3-4446-3BA771B89B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550" y="3429000"/>
            <a:ext cx="3295650" cy="2859972"/>
          </a:xfrm>
          <a:prstGeom prst="rect">
            <a:avLst/>
          </a:prstGeom>
        </p:spPr>
      </p:pic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5ADA2BC9-D2EC-8795-5F06-1E39C08376EA}"/>
              </a:ext>
            </a:extLst>
          </p:cNvPr>
          <p:cNvSpPr/>
          <p:nvPr/>
        </p:nvSpPr>
        <p:spPr>
          <a:xfrm>
            <a:off x="5857874" y="1578557"/>
            <a:ext cx="1952626" cy="718775"/>
          </a:xfrm>
          <a:prstGeom prst="wedgeRectCallout">
            <a:avLst>
              <a:gd name="adj1" fmla="val -91306"/>
              <a:gd name="adj2" fmla="val 59778"/>
            </a:avLst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000000"/>
                </a:solidFill>
              </a:rPr>
              <a:t>パラメータ名と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数値を代入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0FE49EBE-13BA-EB61-19B1-9B04A828539C}"/>
              </a:ext>
            </a:extLst>
          </p:cNvPr>
          <p:cNvSpPr/>
          <p:nvPr/>
        </p:nvSpPr>
        <p:spPr>
          <a:xfrm>
            <a:off x="2682874" y="4028171"/>
            <a:ext cx="3175000" cy="806324"/>
          </a:xfrm>
          <a:prstGeom prst="wedgeRectCallout">
            <a:avLst>
              <a:gd name="adj1" fmla="val -91306"/>
              <a:gd name="adj2" fmla="val 59778"/>
            </a:avLst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rgbClr val="000000"/>
                </a:solidFill>
              </a:rPr>
              <a:t>パラメータと反応度の関係は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テーブル内に入力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4971E9B-9DCD-1042-5E5C-3E12732BF3C7}"/>
              </a:ext>
            </a:extLst>
          </p:cNvPr>
          <p:cNvSpPr/>
          <p:nvPr/>
        </p:nvSpPr>
        <p:spPr>
          <a:xfrm>
            <a:off x="5583237" y="5199865"/>
            <a:ext cx="2501900" cy="806324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rgbClr val="000000"/>
                </a:solidFill>
              </a:rPr>
              <a:t>パラメータ名は</a:t>
            </a:r>
            <a:br>
              <a:rPr kumimoji="1" lang="en-US" altLang="ja-JP" dirty="0">
                <a:solidFill>
                  <a:srgbClr val="000000"/>
                </a:solidFill>
              </a:rPr>
            </a:br>
            <a:r>
              <a:rPr kumimoji="1" lang="ja-JP" altLang="en-US" dirty="0">
                <a:solidFill>
                  <a:srgbClr val="000000"/>
                </a:solidFill>
              </a:rPr>
              <a:t>マニュアルを参照</a:t>
            </a:r>
            <a:endParaRPr kumimoji="1"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627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25197B-90F0-7CCB-10F7-64B209357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3 </a:t>
            </a:r>
            <a:r>
              <a:rPr lang="ja-JP" altLang="en-US" dirty="0"/>
              <a:t>模擬実験</a:t>
            </a:r>
            <a:r>
              <a:rPr lang="en-US" altLang="ja-JP" dirty="0"/>
              <a:t>1(</a:t>
            </a:r>
            <a:r>
              <a:rPr lang="ja-JP" altLang="en-US" dirty="0"/>
              <a:t>臨界近接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B70F5B-0346-EB6D-B01B-B8507E83AD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EB418B-C112-F756-EC0E-FA118CA5E08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ja-JP" altLang="en-US" dirty="0"/>
              <a:t>未臨界の原子炉が臨界となる状態を推定</a:t>
            </a:r>
            <a:endParaRPr kumimoji="1" lang="en-US" altLang="ja-JP" dirty="0"/>
          </a:p>
          <a:p>
            <a:r>
              <a:rPr lang="ja-JP" altLang="en-US" dirty="0"/>
              <a:t>推定結果をもとに原子炉を臨界に近づけて、</a:t>
            </a:r>
            <a:br>
              <a:rPr lang="en-US" altLang="ja-JP" dirty="0"/>
            </a:br>
            <a:r>
              <a:rPr lang="ja-JP" altLang="en-US" dirty="0"/>
              <a:t>未臨界の原子炉を臨界にする実験</a:t>
            </a:r>
            <a:endParaRPr lang="en-US" altLang="ja-JP" dirty="0"/>
          </a:p>
          <a:p>
            <a:r>
              <a:rPr kumimoji="1" lang="ja-JP" altLang="en-US" dirty="0"/>
              <a:t>基準状態の計数率をもとに逆計数率比を求め、</a:t>
            </a:r>
            <a:br>
              <a:rPr kumimoji="1" lang="en-US" altLang="ja-JP" dirty="0"/>
            </a:br>
            <a:r>
              <a:rPr kumimoji="1" lang="ja-JP" altLang="en-US" dirty="0"/>
              <a:t>逆計数率曲線を作成</a:t>
            </a:r>
          </a:p>
        </p:txBody>
      </p:sp>
      <p:pic>
        <p:nvPicPr>
          <p:cNvPr id="7" name="図 6" descr="グラフ, 散布図&#10;&#10;自動的に生成された説明">
            <a:extLst>
              <a:ext uri="{FF2B5EF4-FFF2-40B4-BE49-F238E27FC236}">
                <a16:creationId xmlns:a16="http://schemas.microsoft.com/office/drawing/2014/main" id="{EB1B5F4B-6ACE-866B-2F52-8CC3852B0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543" y="3577702"/>
            <a:ext cx="4979913" cy="284378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80F0EB-2ABF-7325-ADEB-8D0A5C299642}"/>
              </a:ext>
            </a:extLst>
          </p:cNvPr>
          <p:cNvSpPr txBox="1"/>
          <p:nvPr/>
        </p:nvSpPr>
        <p:spPr>
          <a:xfrm>
            <a:off x="2927339" y="6370703"/>
            <a:ext cx="341632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</a:rPr>
              <a:t>臨界近接における逆計数率曲線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8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25197B-90F0-7CCB-10F7-64B209357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50" y="314325"/>
            <a:ext cx="8407808" cy="718775"/>
          </a:xfrm>
        </p:spPr>
        <p:txBody>
          <a:bodyPr>
            <a:normAutofit/>
          </a:bodyPr>
          <a:lstStyle/>
          <a:p>
            <a:r>
              <a:rPr lang="en-US" altLang="ja-JP" dirty="0"/>
              <a:t>4 </a:t>
            </a:r>
            <a:r>
              <a:rPr lang="ja-JP" altLang="en-US" dirty="0"/>
              <a:t>模擬実験</a:t>
            </a:r>
            <a:r>
              <a:rPr lang="en-US" altLang="ja-JP" dirty="0"/>
              <a:t>2(</a:t>
            </a:r>
            <a:r>
              <a:rPr lang="ja-JP" altLang="en-US" dirty="0"/>
              <a:t>ペリオド法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B70F5B-0346-EB6D-B01B-B8507E83AD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EB418B-C112-F756-EC0E-FA118CA5E08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ja-JP" altLang="en-US" dirty="0"/>
              <a:t>原子炉の出力変化から添加された反応度を推定</a:t>
            </a:r>
            <a:endParaRPr kumimoji="1" lang="en-US" altLang="ja-JP" dirty="0"/>
          </a:p>
          <a:p>
            <a:r>
              <a:rPr lang="ja-JP" altLang="en-US" dirty="0"/>
              <a:t>原子炉の出力変化を指数関数の足し合わせと仮定</a:t>
            </a:r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087AF6B4-D48A-7AC4-E553-A257101AC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50" y="3297082"/>
            <a:ext cx="4846009" cy="2678618"/>
          </a:xfrm>
          <a:prstGeom prst="rect">
            <a:avLst/>
          </a:prstGeom>
        </p:spPr>
      </p:pic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0E7A58BD-8DED-C7C8-E1E0-EC70854C7E02}"/>
              </a:ext>
            </a:extLst>
          </p:cNvPr>
          <p:cNvGrpSpPr/>
          <p:nvPr/>
        </p:nvGrpSpPr>
        <p:grpSpPr>
          <a:xfrm>
            <a:off x="463550" y="2191384"/>
            <a:ext cx="7350939" cy="597107"/>
            <a:chOff x="715617" y="2091992"/>
            <a:chExt cx="7350939" cy="597107"/>
          </a:xfrm>
        </p:grpSpPr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207CBFB2-7B22-CA86-B9D7-13EDAA39CE0A}"/>
                </a:ext>
              </a:extLst>
            </p:cNvPr>
            <p:cNvCxnSpPr>
              <a:stCxn id="7" idx="3"/>
              <a:endCxn id="8" idx="1"/>
            </p:cNvCxnSpPr>
            <p:nvPr/>
          </p:nvCxnSpPr>
          <p:spPr>
            <a:xfrm>
              <a:off x="3665912" y="2470834"/>
              <a:ext cx="1812178" cy="820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FD5CFCEB-8430-4EE8-0B47-FD4EA63A7CC0}"/>
                </a:ext>
              </a:extLst>
            </p:cNvPr>
            <p:cNvGrpSpPr/>
            <p:nvPr/>
          </p:nvGrpSpPr>
          <p:grpSpPr>
            <a:xfrm>
              <a:off x="715617" y="2091992"/>
              <a:ext cx="7350939" cy="597107"/>
              <a:chOff x="715617" y="2091992"/>
              <a:chExt cx="7350939" cy="59710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テキスト ボックス 6">
                    <a:extLst>
                      <a:ext uri="{FF2B5EF4-FFF2-40B4-BE49-F238E27FC236}">
                        <a16:creationId xmlns:a16="http://schemas.microsoft.com/office/drawing/2014/main" id="{3B60FECB-8B95-0CB7-5A4B-47451D9E119D}"/>
                      </a:ext>
                    </a:extLst>
                  </p:cNvPr>
                  <p:cNvSpPr txBox="1"/>
                  <p:nvPr/>
                </p:nvSpPr>
                <p:spPr>
                  <a:xfrm>
                    <a:off x="715617" y="2252569"/>
                    <a:ext cx="2950295" cy="43653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213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ja-JP" sz="213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Sup>
                            <m:sSubSupPr>
                              <m:ctrlP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US" altLang="ja-JP" sz="213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</m:e>
                            <m:sub>
                              <m: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bSup>
                          <m:sSub>
                            <m:sSubPr>
                              <m:ctrlP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ja-JP" sz="213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ja-JP" sz="213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13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13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altLang="ja-JP" sz="213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altLang="ja-JP" sz="213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</m:oMath>
                      </m:oMathPara>
                    </a14:m>
                    <a:endParaRPr kumimoji="1" lang="en-US" altLang="ja-JP" sz="2130" dirty="0"/>
                  </a:p>
                </p:txBody>
              </p:sp>
            </mc:Choice>
            <mc:Fallback xmlns="">
              <p:sp>
                <p:nvSpPr>
                  <p:cNvPr id="7" name="テキスト ボックス 6">
                    <a:extLst>
                      <a:ext uri="{FF2B5EF4-FFF2-40B4-BE49-F238E27FC236}">
                        <a16:creationId xmlns:a16="http://schemas.microsoft.com/office/drawing/2014/main" id="{3B60FECB-8B95-0CB7-5A4B-47451D9E119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5617" y="2252569"/>
                    <a:ext cx="2950295" cy="436530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b="-7042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テキスト ボックス 7">
                    <a:extLst>
                      <a:ext uri="{FF2B5EF4-FFF2-40B4-BE49-F238E27FC236}">
                        <a16:creationId xmlns:a16="http://schemas.microsoft.com/office/drawing/2014/main" id="{78C97FDA-1578-A39D-C126-AE6B6D3F8763}"/>
                      </a:ext>
                    </a:extLst>
                  </p:cNvPr>
                  <p:cNvSpPr txBox="1"/>
                  <p:nvPr/>
                </p:nvSpPr>
                <p:spPr>
                  <a:xfrm>
                    <a:off x="5478090" y="2268984"/>
                    <a:ext cx="2588466" cy="42011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altLang="ja-JP" sz="213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altLang="ja-JP" sz="213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ja-JP" sz="213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ja-JP" sz="213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ja-JP" sz="213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ja-JP" sz="213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altLang="ja-JP" sz="213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altLang="ja-JP" sz="213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</m:func>
                        </m:oMath>
                      </m:oMathPara>
                    </a14:m>
                    <a:endParaRPr kumimoji="1" lang="en-US" altLang="ja-JP" sz="2130" dirty="0"/>
                  </a:p>
                </p:txBody>
              </p:sp>
            </mc:Choice>
            <mc:Fallback xmlns="">
              <p:sp>
                <p:nvSpPr>
                  <p:cNvPr id="8" name="テキスト ボックス 7">
                    <a:extLst>
                      <a:ext uri="{FF2B5EF4-FFF2-40B4-BE49-F238E27FC236}">
                        <a16:creationId xmlns:a16="http://schemas.microsoft.com/office/drawing/2014/main" id="{78C97FDA-1578-A39D-C126-AE6B6D3F876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478090" y="2268984"/>
                    <a:ext cx="2588466" cy="420115"/>
                  </a:xfrm>
                  <a:prstGeom prst="rect">
                    <a:avLst/>
                  </a:prstGeom>
                  <a:blipFill>
                    <a:blip r:embed="rId4"/>
                    <a:stretch>
                      <a:fillRect b="-8824"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148C54D5-85B6-7C81-6D65-227388EA0274}"/>
                  </a:ext>
                </a:extLst>
              </p:cNvPr>
              <p:cNvSpPr txBox="1"/>
              <p:nvPr/>
            </p:nvSpPr>
            <p:spPr>
              <a:xfrm>
                <a:off x="3855272" y="2091992"/>
                <a:ext cx="1274708" cy="4201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2130" dirty="0">
                    <a:solidFill>
                      <a:srgbClr val="000000"/>
                    </a:solidFill>
                  </a:rPr>
                  <a:t>時間経過</a:t>
                </a:r>
                <a:endParaRPr kumimoji="1" lang="ja-JP" altLang="en-US" sz="2130" dirty="0">
                  <a:solidFill>
                    <a:srgbClr val="000000"/>
                  </a:solidFill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4464FD59-783F-2C9F-809D-B2506B2D5D1B}"/>
                  </a:ext>
                </a:extLst>
              </p:cNvPr>
              <p:cNvSpPr txBox="1"/>
              <p:nvPr/>
            </p:nvSpPr>
            <p:spPr>
              <a:xfrm>
                <a:off x="5405817" y="3240140"/>
                <a:ext cx="3115884" cy="1579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130" b="0" dirty="0">
                    <a:solidFill>
                      <a:srgbClr val="000000"/>
                    </a:solidFill>
                  </a:rPr>
                  <a:t>ペリオド</a:t>
                </a:r>
                <a14:m>
                  <m:oMath xmlns:m="http://schemas.openxmlformats.org/officeDocument/2006/math">
                    <m:r>
                      <a:rPr kumimoji="1" lang="en-US" altLang="ja-JP" sz="213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kumimoji="1" lang="en-US" altLang="ja-JP" sz="213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sz="213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sz="213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kumimoji="1" lang="en-US" altLang="ja-JP" sz="213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1" lang="en-US" altLang="ja-JP" sz="213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kumimoji="1" lang="en-US" altLang="ja-JP" sz="213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br>
                  <a:rPr kumimoji="1" lang="en-US" altLang="ja-JP" sz="2130" dirty="0">
                    <a:solidFill>
                      <a:srgbClr val="000000"/>
                    </a:solidFill>
                  </a:rPr>
                </a:br>
                <a:r>
                  <a:rPr kumimoji="1" lang="ja-JP" altLang="en-US" sz="2130" dirty="0">
                    <a:solidFill>
                      <a:srgbClr val="000000"/>
                    </a:solidFill>
                  </a:rPr>
                  <a:t>を測定することで</a:t>
                </a:r>
                <a:br>
                  <a:rPr kumimoji="1" lang="en-US" altLang="ja-JP" sz="2130" dirty="0">
                    <a:solidFill>
                      <a:srgbClr val="000000"/>
                    </a:solidFill>
                  </a:rPr>
                </a:br>
                <a:r>
                  <a:rPr kumimoji="1" lang="ja-JP" altLang="en-US" sz="2130" dirty="0">
                    <a:solidFill>
                      <a:srgbClr val="000000"/>
                    </a:solidFill>
                  </a:rPr>
                  <a:t>原子炉に添加された</a:t>
                </a:r>
                <a:br>
                  <a:rPr kumimoji="1" lang="en-US" altLang="ja-JP" sz="2130" dirty="0">
                    <a:solidFill>
                      <a:srgbClr val="000000"/>
                    </a:solidFill>
                  </a:rPr>
                </a:br>
                <a:r>
                  <a:rPr kumimoji="1" lang="ja-JP" altLang="en-US" sz="2130" dirty="0">
                    <a:solidFill>
                      <a:srgbClr val="000000"/>
                    </a:solidFill>
                  </a:rPr>
                  <a:t>反応度を推定可能</a:t>
                </a:r>
                <a:endParaRPr kumimoji="1" lang="en-US" altLang="ja-JP" sz="213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4464FD59-783F-2C9F-809D-B2506B2D5D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817" y="3240140"/>
                <a:ext cx="3115884" cy="1579087"/>
              </a:xfrm>
              <a:prstGeom prst="rect">
                <a:avLst/>
              </a:prstGeom>
              <a:blipFill>
                <a:blip r:embed="rId5"/>
                <a:stretch>
                  <a:fillRect l="-2348" b="-656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B19698F0-C7A5-A98F-57B3-B53A42E44411}"/>
                  </a:ext>
                </a:extLst>
              </p:cNvPr>
              <p:cNvSpPr txBox="1"/>
              <p:nvPr/>
            </p:nvSpPr>
            <p:spPr>
              <a:xfrm>
                <a:off x="5405816" y="4819227"/>
                <a:ext cx="3274633" cy="13594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kumimoji="1" lang="en-US" altLang="ja-JP" sz="2130" dirty="0">
                    <a:solidFill>
                      <a:srgbClr val="000000"/>
                    </a:solidFill>
                  </a:rPr>
                  <a:t>※</a:t>
                </a:r>
                <a:r>
                  <a:rPr kumimoji="1" lang="ja-JP" altLang="en-US" sz="2130" dirty="0">
                    <a:solidFill>
                      <a:srgbClr val="000000"/>
                    </a:solidFill>
                  </a:rPr>
                  <a:t>実際はペリオド</a:t>
                </a:r>
                <a:br>
                  <a:rPr kumimoji="1" lang="en-US" altLang="ja-JP" sz="2130" dirty="0">
                    <a:solidFill>
                      <a:srgbClr val="000000"/>
                    </a:solidFill>
                  </a:rPr>
                </a:br>
                <a:r>
                  <a:rPr kumimoji="1" lang="ja-JP" altLang="en-US" sz="2130" dirty="0">
                    <a:solidFill>
                      <a:srgbClr val="000000"/>
                    </a:solidFill>
                  </a:rPr>
                  <a:t>ではなく倍加時間を測定</a:t>
                </a:r>
                <a:br>
                  <a:rPr kumimoji="1" lang="en-US" altLang="ja-JP" sz="2130" dirty="0">
                    <a:solidFill>
                      <a:srgbClr val="000000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13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kumimoji="1" lang="en-US" altLang="ja-JP" sz="213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kumimoji="1" lang="en-US" altLang="ja-JP" sz="213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sub>
                      </m:sSub>
                      <m:r>
                        <a:rPr kumimoji="1" lang="en-US" altLang="ja-JP" sz="2130" b="0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13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13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kumimoji="1" lang="en-US" altLang="ja-JP" sz="213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  <m:r>
                            <a:rPr kumimoji="1" lang="en-US" altLang="ja-JP" sz="213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kumimoji="1" lang="en-US" altLang="ja-JP" sz="213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B19698F0-C7A5-A98F-57B3-B53A42E444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5816" y="4819227"/>
                <a:ext cx="3274633" cy="1359411"/>
              </a:xfrm>
              <a:prstGeom prst="rect">
                <a:avLst/>
              </a:prstGeom>
              <a:blipFill>
                <a:blip r:embed="rId6"/>
                <a:stretch>
                  <a:fillRect l="-2235" t="-58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DD109DA-FE3C-40A4-6A2B-7D84A10C52BE}"/>
              </a:ext>
            </a:extLst>
          </p:cNvPr>
          <p:cNvSpPr txBox="1"/>
          <p:nvPr/>
        </p:nvSpPr>
        <p:spPr>
          <a:xfrm>
            <a:off x="601313" y="6001371"/>
            <a:ext cx="45704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000000"/>
                </a:solidFill>
              </a:rPr>
              <a:t>ペリオド法模擬実験中のシミュレータ画面</a:t>
            </a:r>
          </a:p>
        </p:txBody>
      </p:sp>
    </p:spTree>
    <p:extLst>
      <p:ext uri="{BB962C8B-B14F-4D97-AF65-F5344CB8AC3E}">
        <p14:creationId xmlns:p14="http://schemas.microsoft.com/office/powerpoint/2010/main" val="780977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25197B-90F0-7CCB-10F7-64B209357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5 </a:t>
            </a:r>
            <a:r>
              <a:rPr lang="ja-JP" altLang="en-US" dirty="0"/>
              <a:t>模擬実験</a:t>
            </a:r>
            <a:r>
              <a:rPr lang="en-US" altLang="ja-JP" dirty="0"/>
              <a:t>3(</a:t>
            </a:r>
            <a:r>
              <a:rPr lang="ja-JP" altLang="en-US" dirty="0"/>
              <a:t>落下法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7B70F5B-0346-EB6D-B01B-B8507E83AD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EB418B-C112-F756-EC0E-FA118CA5E08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ja-JP" altLang="en-US" dirty="0"/>
              <a:t>制御棒を落下させたときの原子炉の出力変化から</a:t>
            </a:r>
            <a:br>
              <a:rPr kumimoji="1" lang="en-US" altLang="ja-JP" dirty="0"/>
            </a:br>
            <a:r>
              <a:rPr kumimoji="1" lang="ja-JP" altLang="en-US" dirty="0"/>
              <a:t>制御棒の反応度価値を推定</a:t>
            </a:r>
            <a:endParaRPr kumimoji="1" lang="en-US" altLang="ja-JP" dirty="0"/>
          </a:p>
          <a:p>
            <a:r>
              <a:rPr lang="ja-JP" altLang="en-US" dirty="0"/>
              <a:t>初期</a:t>
            </a:r>
            <a:r>
              <a:rPr lang="en-US" altLang="ja-JP" dirty="0"/>
              <a:t>(</a:t>
            </a:r>
            <a:r>
              <a:rPr lang="ja-JP" altLang="en-US" dirty="0"/>
              <a:t>定常状態</a:t>
            </a:r>
            <a:r>
              <a:rPr lang="en-US" altLang="ja-JP" dirty="0"/>
              <a:t>)</a:t>
            </a:r>
            <a:r>
              <a:rPr lang="ja-JP" altLang="en-US" dirty="0"/>
              <a:t>の</a:t>
            </a:r>
            <a:r>
              <a:rPr lang="ja-JP" altLang="en-US" dirty="0">
                <a:solidFill>
                  <a:srgbClr val="FF0000"/>
                </a:solidFill>
              </a:rPr>
              <a:t>中性子計数率</a:t>
            </a:r>
            <a:r>
              <a:rPr lang="ja-JP" altLang="en-US" dirty="0"/>
              <a:t>と</a:t>
            </a:r>
            <a:br>
              <a:rPr lang="en-US" altLang="ja-JP" dirty="0"/>
            </a:br>
            <a:r>
              <a:rPr lang="ja-JP" altLang="en-US" dirty="0"/>
              <a:t>落下後の</a:t>
            </a:r>
            <a:r>
              <a:rPr lang="ja-JP" altLang="en-US" dirty="0">
                <a:solidFill>
                  <a:srgbClr val="FF0000"/>
                </a:solidFill>
              </a:rPr>
              <a:t>中性子数累計</a:t>
            </a:r>
            <a:r>
              <a:rPr lang="ja-JP" altLang="en-US" dirty="0"/>
              <a:t>が重要となる</a:t>
            </a:r>
            <a:endParaRPr kumimoji="1" lang="ja-JP" altLang="en-US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B902E8BB-70D1-F159-A65E-91E6636AF6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49" y="3297600"/>
            <a:ext cx="4845600" cy="2670132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43A0966-DA90-02F0-EC13-A2B476D37480}"/>
              </a:ext>
            </a:extLst>
          </p:cNvPr>
          <p:cNvSpPr txBox="1"/>
          <p:nvPr/>
        </p:nvSpPr>
        <p:spPr>
          <a:xfrm>
            <a:off x="831940" y="6001371"/>
            <a:ext cx="410881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</a:rPr>
              <a:t>落下</a:t>
            </a:r>
            <a:r>
              <a:rPr kumimoji="1" lang="ja-JP" altLang="en-US" dirty="0">
                <a:solidFill>
                  <a:srgbClr val="000000"/>
                </a:solidFill>
              </a:rPr>
              <a:t>法模擬実験中のシミュレータ画面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A52446BC-8B7A-7A1D-574D-53BBE4D2B6C1}"/>
                  </a:ext>
                </a:extLst>
              </p:cNvPr>
              <p:cNvSpPr txBox="1"/>
              <p:nvPr/>
            </p:nvSpPr>
            <p:spPr>
              <a:xfrm>
                <a:off x="5501769" y="3608448"/>
                <a:ext cx="2818271" cy="9014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13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ja-JP" sz="213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US" altLang="ja-JP" sz="213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ja-JP" sz="213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trlP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d>
                                <m:dPr>
                                  <m:ctrlPr>
                                    <a:rPr lang="en-US" altLang="ja-JP" sz="213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ja-JP" sz="213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altLang="ja-JP" sz="213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altLang="ja-JP" sz="213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altLang="ja-JP" sz="213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altLang="ja-JP" sz="213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ja-JP" sz="213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13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altLang="ja-JP" sz="213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ja-JP" sz="213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sz="213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n-US" altLang="ja-JP" sz="213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kumimoji="1" lang="en-US" altLang="ja-JP" sz="213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A52446BC-8B7A-7A1D-574D-53BBE4D2B6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769" y="3608448"/>
                <a:ext cx="2818271" cy="9014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0A45DCE-96DA-3E47-9E60-A0D7B8D5FC82}"/>
              </a:ext>
            </a:extLst>
          </p:cNvPr>
          <p:cNvSpPr txBox="1"/>
          <p:nvPr/>
        </p:nvSpPr>
        <p:spPr>
          <a:xfrm>
            <a:off x="5501769" y="3297600"/>
            <a:ext cx="3274633" cy="4201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130" dirty="0">
                <a:solidFill>
                  <a:srgbClr val="000000"/>
                </a:solidFill>
              </a:rPr>
              <a:t>制御棒価値推定式</a:t>
            </a:r>
            <a:endParaRPr kumimoji="1" lang="en-US" altLang="ja-JP" sz="213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576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46F845-34F9-485C-9F86-64D4D4623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目次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E7A5E7C-FC0A-4980-8114-D583168AD4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64405" y="6363678"/>
            <a:ext cx="698400" cy="421200"/>
          </a:xfrm>
        </p:spPr>
        <p:txBody>
          <a:bodyPr/>
          <a:lstStyle/>
          <a:p>
            <a:fld id="{D28C7C6D-0F52-4FBA-8358-35C6083C2133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FB1603-5940-49BC-BBC4-F70F493BCB7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870036" y="1189221"/>
            <a:ext cx="5170055" cy="4479558"/>
          </a:xfrm>
        </p:spPr>
        <p:txBody>
          <a:bodyPr/>
          <a:lstStyle/>
          <a:p>
            <a:r>
              <a:rPr lang="en-US" altLang="ja-JP" dirty="0">
                <a:solidFill>
                  <a:srgbClr val="000000"/>
                </a:solidFill>
              </a:rPr>
              <a:t>Ikaros</a:t>
            </a:r>
            <a:r>
              <a:rPr lang="ja-JP" altLang="en-US" dirty="0">
                <a:solidFill>
                  <a:srgbClr val="000000"/>
                </a:solidFill>
              </a:rPr>
              <a:t>について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kumimoji="1" lang="ja-JP" altLang="en-US" dirty="0">
                <a:solidFill>
                  <a:srgbClr val="000000"/>
                </a:solidFill>
              </a:rPr>
              <a:t>模擬実験</a:t>
            </a:r>
            <a:r>
              <a:rPr kumimoji="1" lang="en-US" altLang="ja-JP" dirty="0">
                <a:solidFill>
                  <a:srgbClr val="000000"/>
                </a:solidFill>
              </a:rPr>
              <a:t>1(</a:t>
            </a:r>
            <a:r>
              <a:rPr kumimoji="1" lang="ja-JP" altLang="en-US" dirty="0">
                <a:solidFill>
                  <a:srgbClr val="000000"/>
                </a:solidFill>
              </a:rPr>
              <a:t>臨界近接</a:t>
            </a:r>
            <a:r>
              <a:rPr kumimoji="1" lang="en-US" altLang="ja-JP" dirty="0">
                <a:solidFill>
                  <a:srgbClr val="000000"/>
                </a:solidFill>
              </a:rPr>
              <a:t>)</a:t>
            </a:r>
          </a:p>
          <a:p>
            <a:r>
              <a:rPr kumimoji="1" lang="ja-JP" altLang="en-US" dirty="0">
                <a:solidFill>
                  <a:srgbClr val="000000"/>
                </a:solidFill>
              </a:rPr>
              <a:t>模擬実験</a:t>
            </a:r>
            <a:r>
              <a:rPr kumimoji="1" lang="en-US" altLang="ja-JP" dirty="0">
                <a:solidFill>
                  <a:srgbClr val="000000"/>
                </a:solidFill>
              </a:rPr>
              <a:t>2(</a:t>
            </a:r>
            <a:r>
              <a:rPr kumimoji="1" lang="ja-JP" altLang="en-US" dirty="0">
                <a:solidFill>
                  <a:srgbClr val="000000"/>
                </a:solidFill>
              </a:rPr>
              <a:t>ペリオド法を利用した余剰反応度測定</a:t>
            </a:r>
            <a:r>
              <a:rPr kumimoji="1" lang="en-US" altLang="ja-JP" dirty="0">
                <a:solidFill>
                  <a:srgbClr val="000000"/>
                </a:solidFill>
              </a:rPr>
              <a:t>)</a:t>
            </a:r>
          </a:p>
          <a:p>
            <a:r>
              <a:rPr lang="ja-JP" altLang="en-US" dirty="0">
                <a:solidFill>
                  <a:srgbClr val="000000"/>
                </a:solidFill>
              </a:rPr>
              <a:t>模擬実験</a:t>
            </a:r>
            <a:r>
              <a:rPr lang="en-US" altLang="ja-JP" dirty="0">
                <a:solidFill>
                  <a:srgbClr val="000000"/>
                </a:solidFill>
              </a:rPr>
              <a:t>3(</a:t>
            </a:r>
            <a:r>
              <a:rPr lang="ja-JP" altLang="en-US" dirty="0">
                <a:solidFill>
                  <a:srgbClr val="000000"/>
                </a:solidFill>
              </a:rPr>
              <a:t>落下法</a:t>
            </a:r>
            <a:r>
              <a:rPr lang="en-US" altLang="ja-JP" dirty="0">
                <a:solidFill>
                  <a:srgbClr val="000000"/>
                </a:solidFill>
              </a:rPr>
              <a:t>)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94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BCFF10-B65C-9161-273B-FF9EF916F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2.1 Ikaros</a:t>
            </a:r>
            <a:r>
              <a:rPr kumimoji="1" lang="ja-JP" altLang="en-US" dirty="0"/>
              <a:t>について</a:t>
            </a:r>
            <a:r>
              <a:rPr kumimoji="1" lang="en-US" altLang="ja-JP" dirty="0"/>
              <a:t>(1/9)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1B3ADC2-1C1E-F5BF-404D-1CB14A4DB1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FB907BD-FFCD-788E-FDAF-B61B02588D9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ja-JP" altLang="en-US" dirty="0"/>
              <a:t>リアルタイム炉心シミュレータ </a:t>
            </a:r>
            <a:r>
              <a:rPr lang="en-US" altLang="ja-JP" dirty="0"/>
              <a:t>Ikaros</a:t>
            </a:r>
            <a:br>
              <a:rPr kumimoji="1" lang="en-US" altLang="ja-JP" dirty="0"/>
            </a:br>
            <a:r>
              <a:rPr kumimoji="1" lang="ja-JP" altLang="en-US" dirty="0"/>
              <a:t>様々な原子炉の動特性を一点炉近似に基づいてシミュレーションし、その結果をグラフとして視覚的に認識できるソフトウェア</a:t>
            </a:r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D07506F-7429-3300-4387-5C69D8258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763" y="2992994"/>
            <a:ext cx="5840474" cy="326773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714C747-F33D-B750-B10C-4E78C1D00386}"/>
              </a:ext>
            </a:extLst>
          </p:cNvPr>
          <p:cNvSpPr txBox="1"/>
          <p:nvPr/>
        </p:nvSpPr>
        <p:spPr>
          <a:xfrm>
            <a:off x="3162640" y="6391389"/>
            <a:ext cx="281872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000000"/>
                </a:solidFill>
              </a:rPr>
              <a:t>Ikaros</a:t>
            </a:r>
            <a:r>
              <a:rPr kumimoji="1" lang="ja-JP" altLang="en-US" dirty="0">
                <a:solidFill>
                  <a:srgbClr val="000000"/>
                </a:solidFill>
              </a:rPr>
              <a:t>のシミュレータ画面</a:t>
            </a:r>
          </a:p>
        </p:txBody>
      </p:sp>
    </p:spTree>
    <p:extLst>
      <p:ext uri="{BB962C8B-B14F-4D97-AF65-F5344CB8AC3E}">
        <p14:creationId xmlns:p14="http://schemas.microsoft.com/office/powerpoint/2010/main" val="465629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93FC42-54C3-F83C-2634-329516B89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2.2 Ikaros</a:t>
            </a:r>
            <a:r>
              <a:rPr kumimoji="1" lang="ja-JP" altLang="en-US" dirty="0"/>
              <a:t>の特徴</a:t>
            </a:r>
            <a:r>
              <a:rPr kumimoji="1" lang="en-US" altLang="ja-JP" dirty="0"/>
              <a:t>(2/9)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D20C22A-1C21-8862-7061-6C7830CBD7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EB26F5-8054-461F-59C7-9F898B795A5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3551" y="1120648"/>
            <a:ext cx="8058150" cy="4557775"/>
          </a:xfrm>
        </p:spPr>
        <p:txBody>
          <a:bodyPr>
            <a:normAutofit lnSpcReduction="10000"/>
          </a:bodyPr>
          <a:lstStyle/>
          <a:p>
            <a:r>
              <a:rPr kumimoji="1" lang="ja-JP" altLang="en-US" dirty="0"/>
              <a:t>原子炉の動特性シミュレーションに必要な入力を</a:t>
            </a:r>
            <a:br>
              <a:rPr kumimoji="1" lang="en-US" altLang="ja-JP" dirty="0"/>
            </a:br>
            <a:r>
              <a:rPr kumimoji="1" lang="ja-JP" altLang="en-US" dirty="0"/>
              <a:t>使用者が直接入力可能</a:t>
            </a:r>
            <a:endParaRPr kumimoji="1" lang="en-US" altLang="ja-JP" dirty="0"/>
          </a:p>
          <a:p>
            <a:pPr lvl="1"/>
            <a:r>
              <a:rPr lang="ja-JP" altLang="en-US" dirty="0"/>
              <a:t>一点炉動特性パラメータ、制御棒価値、温度変化による</a:t>
            </a:r>
            <a:br>
              <a:rPr lang="en-US" altLang="ja-JP" dirty="0"/>
            </a:br>
            <a:r>
              <a:rPr lang="ja-JP" altLang="en-US" dirty="0"/>
              <a:t>反応度変化</a:t>
            </a:r>
            <a:r>
              <a:rPr lang="en-US" altLang="ja-JP" dirty="0"/>
              <a:t>etc...</a:t>
            </a:r>
            <a:endParaRPr kumimoji="1" lang="en-US" altLang="ja-JP" dirty="0"/>
          </a:p>
          <a:p>
            <a:r>
              <a:rPr kumimoji="1" lang="ja-JP" altLang="en-US" dirty="0"/>
              <a:t>シミュレーション速度を任意の倍率で加速</a:t>
            </a:r>
            <a:r>
              <a:rPr kumimoji="1" lang="en-US" altLang="ja-JP" dirty="0"/>
              <a:t>/</a:t>
            </a:r>
            <a:r>
              <a:rPr kumimoji="1" lang="ja-JP" altLang="en-US" dirty="0"/>
              <a:t>減速可能</a:t>
            </a:r>
            <a:endParaRPr kumimoji="1" lang="en-US" altLang="ja-JP" dirty="0"/>
          </a:p>
          <a:p>
            <a:r>
              <a:rPr lang="ja-JP" altLang="en-US" dirty="0"/>
              <a:t>反応度を調整するパラメータ</a:t>
            </a:r>
            <a:br>
              <a:rPr lang="en-US" altLang="ja-JP" dirty="0"/>
            </a:br>
            <a:r>
              <a:rPr lang="en-US" altLang="ja-JP" dirty="0"/>
              <a:t>(</a:t>
            </a:r>
            <a:r>
              <a:rPr lang="ja-JP" altLang="en-US" dirty="0"/>
              <a:t>例：制御棒位置、ホウ素濃度</a:t>
            </a:r>
            <a:r>
              <a:rPr lang="en-US" altLang="ja-JP" dirty="0"/>
              <a:t>)</a:t>
            </a:r>
            <a:r>
              <a:rPr lang="ja-JP" altLang="en-US" dirty="0"/>
              <a:t>の変更が</a:t>
            </a:r>
            <a:br>
              <a:rPr lang="en-US" altLang="ja-JP" dirty="0"/>
            </a:br>
            <a:r>
              <a:rPr lang="ja-JP" altLang="en-US" dirty="0"/>
              <a:t>シミュレーション画面上で自由にでき、</a:t>
            </a:r>
            <a:br>
              <a:rPr lang="en-US" altLang="ja-JP" dirty="0"/>
            </a:br>
            <a:r>
              <a:rPr lang="ja-JP" altLang="en-US" dirty="0"/>
              <a:t>簡便な操作でシミュレーション可能</a:t>
            </a:r>
            <a:endParaRPr lang="en-US" altLang="ja-JP" dirty="0"/>
          </a:p>
          <a:p>
            <a:r>
              <a:rPr kumimoji="1" lang="ja-JP" altLang="en-US" dirty="0"/>
              <a:t>近似や制約条件はマニュアル</a:t>
            </a:r>
            <a:r>
              <a:rPr kumimoji="1" lang="en-US" altLang="ja-JP" dirty="0"/>
              <a:t>2</a:t>
            </a:r>
            <a:r>
              <a:rPr kumimoji="1" lang="ja-JP" altLang="en-US" dirty="0"/>
              <a:t>章を参照</a:t>
            </a:r>
          </a:p>
        </p:txBody>
      </p:sp>
    </p:spTree>
    <p:extLst>
      <p:ext uri="{BB962C8B-B14F-4D97-AF65-F5344CB8AC3E}">
        <p14:creationId xmlns:p14="http://schemas.microsoft.com/office/powerpoint/2010/main" val="1851697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2EDB18F0-D99B-6CE2-D35D-81E73362A1E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38" y="1757841"/>
            <a:ext cx="7850711" cy="4398516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0DAE505-26AC-30BB-0EBC-9E5F2B3F59D9}"/>
              </a:ext>
            </a:extLst>
          </p:cNvPr>
          <p:cNvSpPr/>
          <p:nvPr/>
        </p:nvSpPr>
        <p:spPr>
          <a:xfrm>
            <a:off x="4208570" y="4069084"/>
            <a:ext cx="4102980" cy="2056581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44F243F-7BFA-0FC1-1B44-33CC422B874B}"/>
              </a:ext>
            </a:extLst>
          </p:cNvPr>
          <p:cNvSpPr/>
          <p:nvPr/>
        </p:nvSpPr>
        <p:spPr>
          <a:xfrm>
            <a:off x="4208569" y="3411051"/>
            <a:ext cx="4102981" cy="647253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A762F3D-B2D9-6DAD-56DE-2EE9F1CD36FA}"/>
              </a:ext>
            </a:extLst>
          </p:cNvPr>
          <p:cNvSpPr/>
          <p:nvPr/>
        </p:nvSpPr>
        <p:spPr>
          <a:xfrm>
            <a:off x="4208569" y="1746571"/>
            <a:ext cx="4102982" cy="1653700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吹き出し: 四角形 10">
            <a:extLst>
              <a:ext uri="{FF2B5EF4-FFF2-40B4-BE49-F238E27FC236}">
                <a16:creationId xmlns:a16="http://schemas.microsoft.com/office/drawing/2014/main" id="{AA187FEA-9461-11EC-09BA-234E0657A3D4}"/>
              </a:ext>
            </a:extLst>
          </p:cNvPr>
          <p:cNvSpPr/>
          <p:nvPr/>
        </p:nvSpPr>
        <p:spPr>
          <a:xfrm>
            <a:off x="560812" y="1805855"/>
            <a:ext cx="3060000" cy="2037305"/>
          </a:xfrm>
          <a:prstGeom prst="wedgeRectCallout">
            <a:avLst>
              <a:gd name="adj1" fmla="val 67086"/>
              <a:gd name="adj2" fmla="val 3941"/>
            </a:avLst>
          </a:prstGeom>
          <a:solidFill>
            <a:schemeClr val="bg1"/>
          </a:solidFill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rgbClr val="000000"/>
                </a:solidFill>
              </a:rPr>
              <a:t>デジタル値表示</a:t>
            </a:r>
            <a:endParaRPr lang="en-US" altLang="ja-JP" dirty="0">
              <a:solidFill>
                <a:srgbClr val="000000"/>
              </a:solidFill>
            </a:endParaRPr>
          </a:p>
          <a:p>
            <a:pPr marL="432000" lvl="1" indent="-285750">
              <a:buFont typeface="Wingdings" panose="05000000000000000000" pitchFamily="2" charset="2"/>
              <a:buChar char="Ø"/>
            </a:pPr>
            <a:r>
              <a:rPr kumimoji="1" lang="ja-JP" altLang="en-US" dirty="0">
                <a:solidFill>
                  <a:srgbClr val="000000"/>
                </a:solidFill>
              </a:rPr>
              <a:t>ペリオド</a:t>
            </a:r>
            <a:br>
              <a:rPr kumimoji="1" lang="en-US" altLang="ja-JP" dirty="0">
                <a:solidFill>
                  <a:srgbClr val="000000"/>
                </a:solidFill>
              </a:rPr>
            </a:br>
            <a:r>
              <a:rPr kumimoji="1" lang="en-US" altLang="ja-JP" dirty="0">
                <a:solidFill>
                  <a:srgbClr val="000000"/>
                </a:solidFill>
              </a:rPr>
              <a:t>(</a:t>
            </a:r>
            <a:r>
              <a:rPr kumimoji="1" lang="ja-JP" altLang="en-US" dirty="0">
                <a:solidFill>
                  <a:srgbClr val="000000"/>
                </a:solidFill>
              </a:rPr>
              <a:t>出力の対数変化</a:t>
            </a:r>
            <a:r>
              <a:rPr kumimoji="1" lang="en-US" altLang="ja-JP" dirty="0">
                <a:solidFill>
                  <a:srgbClr val="000000"/>
                </a:solidFill>
              </a:rPr>
              <a:t>)</a:t>
            </a:r>
          </a:p>
          <a:p>
            <a:pPr marL="432000" lvl="1" indent="-285750">
              <a:buFont typeface="Wingdings" panose="05000000000000000000" pitchFamily="2" charset="2"/>
              <a:buChar char="Ø"/>
            </a:pPr>
            <a:r>
              <a:rPr lang="ja-JP" altLang="en-US" dirty="0">
                <a:solidFill>
                  <a:srgbClr val="000000"/>
                </a:solidFill>
              </a:rPr>
              <a:t>反応度</a:t>
            </a:r>
            <a:endParaRPr lang="en-US" altLang="ja-JP" dirty="0">
              <a:solidFill>
                <a:srgbClr val="000000"/>
              </a:solidFill>
            </a:endParaRPr>
          </a:p>
          <a:p>
            <a:pPr marL="432000" lvl="1" indent="-285750">
              <a:buFont typeface="Wingdings" panose="05000000000000000000" pitchFamily="2" charset="2"/>
              <a:buChar char="Ø"/>
            </a:pPr>
            <a:r>
              <a:rPr kumimoji="1" lang="ja-JP" altLang="en-US" dirty="0">
                <a:solidFill>
                  <a:srgbClr val="000000"/>
                </a:solidFill>
              </a:rPr>
              <a:t>シミュレータ時間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pPr marL="432000" lvl="1" indent="-285750">
              <a:buFont typeface="Wingdings" panose="05000000000000000000" pitchFamily="2" charset="2"/>
              <a:buChar char="Ø"/>
            </a:pPr>
            <a:r>
              <a:rPr lang="ja-JP" altLang="en-US" dirty="0">
                <a:solidFill>
                  <a:srgbClr val="000000"/>
                </a:solidFill>
              </a:rPr>
              <a:t>出力</a:t>
            </a:r>
            <a:r>
              <a:rPr lang="en-US" altLang="ja-JP" dirty="0">
                <a:solidFill>
                  <a:srgbClr val="000000"/>
                </a:solidFill>
              </a:rPr>
              <a:t>(</a:t>
            </a:r>
            <a:r>
              <a:rPr lang="ja-JP" altLang="en-US" dirty="0">
                <a:solidFill>
                  <a:srgbClr val="000000"/>
                </a:solidFill>
              </a:rPr>
              <a:t>中性子数</a:t>
            </a:r>
            <a:r>
              <a:rPr lang="en-US" altLang="ja-JP" dirty="0">
                <a:solidFill>
                  <a:srgbClr val="000000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solidFill>
                  <a:srgbClr val="000000"/>
                </a:solidFill>
              </a:rPr>
              <a:t>スクラム</a:t>
            </a:r>
          </a:p>
        </p:txBody>
      </p:sp>
      <p:sp>
        <p:nvSpPr>
          <p:cNvPr id="12" name="吹き出し: 四角形 11">
            <a:extLst>
              <a:ext uri="{FF2B5EF4-FFF2-40B4-BE49-F238E27FC236}">
                <a16:creationId xmlns:a16="http://schemas.microsoft.com/office/drawing/2014/main" id="{A6F2B31C-BE13-D875-2DBA-8BC1B6106387}"/>
              </a:ext>
            </a:extLst>
          </p:cNvPr>
          <p:cNvSpPr/>
          <p:nvPr/>
        </p:nvSpPr>
        <p:spPr>
          <a:xfrm>
            <a:off x="560812" y="3986699"/>
            <a:ext cx="3060000" cy="422518"/>
          </a:xfrm>
          <a:prstGeom prst="wedgeRectCallout">
            <a:avLst>
              <a:gd name="adj1" fmla="val 69252"/>
              <a:gd name="adj2" fmla="val -53545"/>
            </a:avLst>
          </a:prstGeom>
          <a:solidFill>
            <a:schemeClr val="bg1"/>
          </a:solidFill>
          <a:ln w="2857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rgbClr val="000000"/>
                </a:solidFill>
              </a:rPr>
              <a:t>中性子源挿入</a:t>
            </a:r>
            <a:r>
              <a:rPr lang="en-US" altLang="ja-JP" dirty="0">
                <a:solidFill>
                  <a:srgbClr val="000000"/>
                </a:solidFill>
              </a:rPr>
              <a:t>/</a:t>
            </a:r>
            <a:r>
              <a:rPr lang="ja-JP" altLang="en-US" dirty="0">
                <a:solidFill>
                  <a:srgbClr val="000000"/>
                </a:solidFill>
              </a:rPr>
              <a:t>引抜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3" name="吹き出し: 四角形 12">
            <a:extLst>
              <a:ext uri="{FF2B5EF4-FFF2-40B4-BE49-F238E27FC236}">
                <a16:creationId xmlns:a16="http://schemas.microsoft.com/office/drawing/2014/main" id="{DFCA71E7-BE63-4FA9-43D4-C5AA6BBAB756}"/>
              </a:ext>
            </a:extLst>
          </p:cNvPr>
          <p:cNvSpPr/>
          <p:nvPr/>
        </p:nvSpPr>
        <p:spPr>
          <a:xfrm>
            <a:off x="560812" y="4552757"/>
            <a:ext cx="3060000" cy="1800000"/>
          </a:xfrm>
          <a:prstGeom prst="wedgeRectCallout">
            <a:avLst>
              <a:gd name="adj1" fmla="val 68818"/>
              <a:gd name="adj2" fmla="val 1732"/>
            </a:avLst>
          </a:prstGeom>
          <a:solidFill>
            <a:schemeClr val="bg1"/>
          </a:solidFill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rgbClr val="000000"/>
                </a:solidFill>
              </a:rPr>
              <a:t>任意のパラメータ調整</a:t>
            </a:r>
            <a:endParaRPr lang="en-US" altLang="ja-JP" dirty="0">
              <a:solidFill>
                <a:srgbClr val="000000"/>
              </a:solidFill>
            </a:endParaRPr>
          </a:p>
          <a:p>
            <a:pPr marL="432000" lvl="1" indent="-285750">
              <a:buFont typeface="Wingdings" panose="05000000000000000000" pitchFamily="2" charset="2"/>
              <a:buChar char="Ø"/>
            </a:pPr>
            <a:r>
              <a:rPr lang="ja-JP" altLang="en-US" dirty="0">
                <a:solidFill>
                  <a:srgbClr val="000000"/>
                </a:solidFill>
              </a:rPr>
              <a:t>制御棒位置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pPr marL="432000" lvl="1" indent="-285750">
              <a:buFont typeface="Wingdings" panose="05000000000000000000" pitchFamily="2" charset="2"/>
              <a:buChar char="Ø"/>
            </a:pPr>
            <a:r>
              <a:rPr lang="ja-JP" altLang="en-US" dirty="0">
                <a:solidFill>
                  <a:srgbClr val="000000"/>
                </a:solidFill>
              </a:rPr>
              <a:t>冷却材温度</a:t>
            </a:r>
            <a:endParaRPr lang="en-US" altLang="ja-JP" dirty="0">
              <a:solidFill>
                <a:srgbClr val="000000"/>
              </a:solidFill>
            </a:endParaRPr>
          </a:p>
          <a:p>
            <a:pPr marL="432000" lvl="1" indent="-285750">
              <a:buFont typeface="Wingdings" panose="05000000000000000000" pitchFamily="2" charset="2"/>
              <a:buChar char="Ø"/>
            </a:pPr>
            <a:r>
              <a:rPr lang="ja-JP" altLang="en-US" dirty="0">
                <a:solidFill>
                  <a:srgbClr val="000000"/>
                </a:solidFill>
              </a:rPr>
              <a:t>ホウ素濃度など</a:t>
            </a:r>
            <a:endParaRPr kumimoji="1" lang="en-US" altLang="ja-JP" dirty="0">
              <a:solidFill>
                <a:srgbClr val="000000"/>
              </a:solidFill>
            </a:endParaRPr>
          </a:p>
        </p:txBody>
      </p:sp>
      <p:sp>
        <p:nvSpPr>
          <p:cNvPr id="14" name="吹き出し: 四角形 13">
            <a:extLst>
              <a:ext uri="{FF2B5EF4-FFF2-40B4-BE49-F238E27FC236}">
                <a16:creationId xmlns:a16="http://schemas.microsoft.com/office/drawing/2014/main" id="{75EE11D1-35BC-1B7E-22CF-DD121C0B7B4B}"/>
              </a:ext>
            </a:extLst>
          </p:cNvPr>
          <p:cNvSpPr/>
          <p:nvPr/>
        </p:nvSpPr>
        <p:spPr>
          <a:xfrm>
            <a:off x="4463071" y="1220493"/>
            <a:ext cx="3060000" cy="2123901"/>
          </a:xfrm>
          <a:prstGeom prst="wedgeRectCallout">
            <a:avLst>
              <a:gd name="adj1" fmla="val -57161"/>
              <a:gd name="adj2" fmla="val 75071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solidFill>
                  <a:srgbClr val="000000"/>
                </a:solidFill>
              </a:rPr>
              <a:t>グラフ表示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pPr marL="432000" lvl="1" indent="-285750">
              <a:buFont typeface="Wingdings" panose="05000000000000000000" pitchFamily="2" charset="2"/>
              <a:buChar char="Ø"/>
            </a:pPr>
            <a:r>
              <a:rPr lang="ja-JP" altLang="en-US" dirty="0">
                <a:solidFill>
                  <a:srgbClr val="000000"/>
                </a:solidFill>
              </a:rPr>
              <a:t>中性子数</a:t>
            </a:r>
            <a:endParaRPr lang="en-US" altLang="ja-JP" dirty="0">
              <a:solidFill>
                <a:srgbClr val="000000"/>
              </a:solidFill>
            </a:endParaRPr>
          </a:p>
          <a:p>
            <a:pPr marL="432000" lvl="1" indent="-285750">
              <a:buFont typeface="Wingdings" panose="05000000000000000000" pitchFamily="2" charset="2"/>
              <a:buChar char="Ø"/>
            </a:pPr>
            <a:r>
              <a:rPr kumimoji="1" lang="ja-JP" altLang="en-US" dirty="0">
                <a:solidFill>
                  <a:srgbClr val="000000"/>
                </a:solidFill>
              </a:rPr>
              <a:t>反応度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pPr marL="432000" lvl="1" indent="-285750">
              <a:buFont typeface="Wingdings" panose="05000000000000000000" pitchFamily="2" charset="2"/>
              <a:buChar char="Ø"/>
            </a:pPr>
            <a:r>
              <a:rPr lang="ja-JP" altLang="en-US" dirty="0">
                <a:solidFill>
                  <a:srgbClr val="000000"/>
                </a:solidFill>
              </a:rPr>
              <a:t>遅発中性子先行核密度</a:t>
            </a:r>
            <a:endParaRPr lang="en-US" altLang="ja-JP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solidFill>
                  <a:srgbClr val="000000"/>
                </a:solidFill>
              </a:rPr>
              <a:t>シミュレータ再生</a:t>
            </a:r>
            <a:r>
              <a:rPr kumimoji="1" lang="en-US" altLang="ja-JP" dirty="0">
                <a:solidFill>
                  <a:srgbClr val="000000"/>
                </a:solidFill>
              </a:rPr>
              <a:t>/</a:t>
            </a:r>
            <a:r>
              <a:rPr kumimoji="1" lang="ja-JP" altLang="en-US" dirty="0">
                <a:solidFill>
                  <a:srgbClr val="000000"/>
                </a:solidFill>
              </a:rPr>
              <a:t>停止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rgbClr val="000000"/>
                </a:solidFill>
              </a:rPr>
              <a:t>シミュレータ加速</a:t>
            </a:r>
            <a:r>
              <a:rPr lang="en-US" altLang="ja-JP" dirty="0">
                <a:solidFill>
                  <a:srgbClr val="000000"/>
                </a:solidFill>
              </a:rPr>
              <a:t>/</a:t>
            </a:r>
            <a:r>
              <a:rPr lang="ja-JP" altLang="en-US" dirty="0">
                <a:solidFill>
                  <a:srgbClr val="000000"/>
                </a:solidFill>
              </a:rPr>
              <a:t>減速</a:t>
            </a:r>
            <a:endParaRPr lang="en-US" altLang="ja-JP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rgbClr val="000000"/>
                </a:solidFill>
              </a:rPr>
              <a:t>データ出力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A4BC915-996F-6716-69D8-C6601E296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2.3 Ikaros</a:t>
            </a:r>
            <a:r>
              <a:rPr kumimoji="1" lang="ja-JP" altLang="en-US" dirty="0"/>
              <a:t>のシミュレーション画面</a:t>
            </a:r>
            <a:r>
              <a:rPr kumimoji="1" lang="en-US" altLang="ja-JP" dirty="0"/>
              <a:t>(3/9)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24889DC-8B57-E959-E5BA-5D67825719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7846BA-ACB1-5F9F-4085-07B068B07B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ja-JP" altLang="en-US" dirty="0"/>
              <a:t>作成したシミュレータ画面</a:t>
            </a:r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CF45179-558E-9A7B-E7D6-C9D1EA27B141}"/>
              </a:ext>
            </a:extLst>
          </p:cNvPr>
          <p:cNvSpPr/>
          <p:nvPr/>
        </p:nvSpPr>
        <p:spPr>
          <a:xfrm>
            <a:off x="460839" y="1757841"/>
            <a:ext cx="3732288" cy="437928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6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824B7E-E475-BC8F-DB83-6AF2E8940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2.4 Ikaros</a:t>
            </a:r>
            <a:r>
              <a:rPr kumimoji="1" lang="ja-JP" altLang="en-US" dirty="0"/>
              <a:t>の起動方法</a:t>
            </a:r>
            <a:r>
              <a:rPr kumimoji="1" lang="en-US" altLang="ja-JP" dirty="0"/>
              <a:t>(4/9)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FF88726-EF67-7108-2C74-8C872B58B2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3AF954B-0ACB-734A-9B6F-A46942DE3F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dirty="0"/>
              <a:t>Windows</a:t>
            </a:r>
          </a:p>
          <a:p>
            <a:pPr lvl="1"/>
            <a:r>
              <a:rPr lang="ja-JP" altLang="en-US" dirty="0"/>
              <a:t>配布フォルダ内の「</a:t>
            </a:r>
            <a:r>
              <a:rPr lang="en-US" altLang="ja-JP" dirty="0"/>
              <a:t>Ikaros.exe</a:t>
            </a:r>
            <a:r>
              <a:rPr lang="ja-JP" altLang="en-US" dirty="0"/>
              <a:t>」ファイルを起動</a:t>
            </a:r>
            <a:endParaRPr lang="en-US" altLang="ja-JP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D3C5129-AFFD-8B40-8FCA-F921A6751E3B}"/>
              </a:ext>
            </a:extLst>
          </p:cNvPr>
          <p:cNvSpPr txBox="1"/>
          <p:nvPr/>
        </p:nvSpPr>
        <p:spPr>
          <a:xfrm>
            <a:off x="463549" y="3774340"/>
            <a:ext cx="8058149" cy="9664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44" marR="0" lvl="0" indent="-285744" algn="l" defTabSz="68571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30A3B3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Mac</a:t>
            </a:r>
          </a:p>
          <a:p>
            <a:pPr marL="450019" marR="0" lvl="1" indent="-171446" algn="l" defTabSz="685710" rtl="0" eaLnBrk="1" fontAlgn="auto" latinLnBrk="0" hangingPunct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配布した「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Ikaros.app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」ファイルを起動</a:t>
            </a:r>
          </a:p>
        </p:txBody>
      </p:sp>
      <p:pic>
        <p:nvPicPr>
          <p:cNvPr id="9" name="図 8" descr="グラフィカル ユーザー インターフェイス, テキスト, アプリケーション&#10;&#10;自動的に生成された説明">
            <a:extLst>
              <a:ext uri="{FF2B5EF4-FFF2-40B4-BE49-F238E27FC236}">
                <a16:creationId xmlns:a16="http://schemas.microsoft.com/office/drawing/2014/main" id="{556A2FBC-FEF4-E594-9872-3373156394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550" y="1990725"/>
            <a:ext cx="7442360" cy="1783615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0A671ED-2C77-846A-5EC4-620B42D113ED}"/>
              </a:ext>
            </a:extLst>
          </p:cNvPr>
          <p:cNvSpPr/>
          <p:nvPr/>
        </p:nvSpPr>
        <p:spPr>
          <a:xfrm>
            <a:off x="619932" y="2526224"/>
            <a:ext cx="7020732" cy="29049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 descr="グラフィカル ユーザー インターフェイス&#10;&#10;中程度の精度で自動的に生成された説明">
            <a:extLst>
              <a:ext uri="{FF2B5EF4-FFF2-40B4-BE49-F238E27FC236}">
                <a16:creationId xmlns:a16="http://schemas.microsoft.com/office/drawing/2014/main" id="{DDD4EE75-006E-CB03-AF78-034A98A47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932" y="4731965"/>
            <a:ext cx="5688000" cy="161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788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61A168-A0F3-64C6-EB14-DB9AE23DC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2.5 </a:t>
            </a:r>
            <a:r>
              <a:rPr kumimoji="1" lang="ja-JP" altLang="en-US" dirty="0"/>
              <a:t>メイングラフの見方・操作</a:t>
            </a:r>
            <a:r>
              <a:rPr kumimoji="1" lang="en-US" altLang="ja-JP" dirty="0"/>
              <a:t>(5/9)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DB716AD-4EAD-BE1C-91EC-442A151EAF8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D050B3-B619-054D-1755-ECF76E87554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ja-JP" altLang="en-US" dirty="0"/>
              <a:t>中性子数・シミュレータ入力反応度を表示</a:t>
            </a:r>
          </a:p>
        </p:txBody>
      </p:sp>
      <p:pic>
        <p:nvPicPr>
          <p:cNvPr id="5" name="図 4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2CF101F8-0BEE-31B2-F847-4B122BDD641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163" b="53056"/>
          <a:stretch/>
        </p:blipFill>
        <p:spPr>
          <a:xfrm>
            <a:off x="1152000" y="2464748"/>
            <a:ext cx="6840000" cy="3760700"/>
          </a:xfrm>
          <a:prstGeom prst="rect">
            <a:avLst/>
          </a:prstGeom>
        </p:spPr>
      </p:pic>
      <p:sp>
        <p:nvSpPr>
          <p:cNvPr id="18" name="吹き出し: 四角形 17">
            <a:extLst>
              <a:ext uri="{FF2B5EF4-FFF2-40B4-BE49-F238E27FC236}">
                <a16:creationId xmlns:a16="http://schemas.microsoft.com/office/drawing/2014/main" id="{63E17A56-7FC4-0059-0D3E-0C06B1E1E82F}"/>
              </a:ext>
            </a:extLst>
          </p:cNvPr>
          <p:cNvSpPr/>
          <p:nvPr/>
        </p:nvSpPr>
        <p:spPr>
          <a:xfrm>
            <a:off x="384174" y="1646710"/>
            <a:ext cx="2514600" cy="718775"/>
          </a:xfrm>
          <a:prstGeom prst="wedgeRectCallout">
            <a:avLst>
              <a:gd name="adj1" fmla="val 43182"/>
              <a:gd name="adj2" fmla="val 79618"/>
            </a:avLst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rgbClr val="000000"/>
                </a:solidFill>
              </a:rPr>
              <a:t>数値を入力することで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加速</a:t>
            </a:r>
            <a:r>
              <a:rPr lang="en-US" altLang="ja-JP" dirty="0">
                <a:solidFill>
                  <a:srgbClr val="000000"/>
                </a:solidFill>
              </a:rPr>
              <a:t>/</a:t>
            </a:r>
            <a:r>
              <a:rPr lang="ja-JP" altLang="en-US" dirty="0">
                <a:solidFill>
                  <a:srgbClr val="000000"/>
                </a:solidFill>
              </a:rPr>
              <a:t>減速倍率を変更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9" name="吹き出し: 四角形 18">
            <a:extLst>
              <a:ext uri="{FF2B5EF4-FFF2-40B4-BE49-F238E27FC236}">
                <a16:creationId xmlns:a16="http://schemas.microsoft.com/office/drawing/2014/main" id="{B32E2550-13DB-F083-B670-923724A817FF}"/>
              </a:ext>
            </a:extLst>
          </p:cNvPr>
          <p:cNvSpPr/>
          <p:nvPr/>
        </p:nvSpPr>
        <p:spPr>
          <a:xfrm>
            <a:off x="6230892" y="1646710"/>
            <a:ext cx="2514600" cy="718775"/>
          </a:xfrm>
          <a:prstGeom prst="wedgeRectCallout">
            <a:avLst>
              <a:gd name="adj1" fmla="val -3283"/>
              <a:gd name="adj2" fmla="val 84918"/>
            </a:avLst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000000"/>
                </a:solidFill>
              </a:rPr>
              <a:t>シミュレーションした結果を出力</a:t>
            </a:r>
            <a:endParaRPr kumimoji="1" lang="en-US" altLang="ja-JP" dirty="0">
              <a:solidFill>
                <a:srgbClr val="000000"/>
              </a:solidFill>
            </a:endParaRPr>
          </a:p>
        </p:txBody>
      </p:sp>
      <p:sp>
        <p:nvSpPr>
          <p:cNvPr id="20" name="吹き出し: 四角形 19">
            <a:extLst>
              <a:ext uri="{FF2B5EF4-FFF2-40B4-BE49-F238E27FC236}">
                <a16:creationId xmlns:a16="http://schemas.microsoft.com/office/drawing/2014/main" id="{D6A4CA7C-0C9A-F73A-088B-B62708B10ECD}"/>
              </a:ext>
            </a:extLst>
          </p:cNvPr>
          <p:cNvSpPr/>
          <p:nvPr/>
        </p:nvSpPr>
        <p:spPr>
          <a:xfrm>
            <a:off x="3057525" y="1646711"/>
            <a:ext cx="2514600" cy="718775"/>
          </a:xfrm>
          <a:prstGeom prst="wedgeRectCallout">
            <a:avLst>
              <a:gd name="adj1" fmla="val -3283"/>
              <a:gd name="adj2" fmla="val 79618"/>
            </a:avLst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000000"/>
                </a:solidFill>
              </a:rPr>
              <a:t>ボタンでシミュレータの再生</a:t>
            </a:r>
            <a:r>
              <a:rPr lang="en-US" altLang="ja-JP" dirty="0">
                <a:solidFill>
                  <a:srgbClr val="000000"/>
                </a:solidFill>
              </a:rPr>
              <a:t>/</a:t>
            </a:r>
            <a:r>
              <a:rPr lang="ja-JP" altLang="en-US" dirty="0">
                <a:solidFill>
                  <a:srgbClr val="000000"/>
                </a:solidFill>
              </a:rPr>
              <a:t>一時停止</a:t>
            </a:r>
            <a:endParaRPr kumimoji="1" lang="en-US" altLang="ja-JP" dirty="0">
              <a:solidFill>
                <a:srgbClr val="000000"/>
              </a:solidFill>
            </a:endParaRPr>
          </a:p>
        </p:txBody>
      </p:sp>
      <p:sp>
        <p:nvSpPr>
          <p:cNvPr id="21" name="吹き出し: 四角形 20">
            <a:extLst>
              <a:ext uri="{FF2B5EF4-FFF2-40B4-BE49-F238E27FC236}">
                <a16:creationId xmlns:a16="http://schemas.microsoft.com/office/drawing/2014/main" id="{7CCB4296-D4DF-3A52-DAD6-E31F6A348676}"/>
              </a:ext>
            </a:extLst>
          </p:cNvPr>
          <p:cNvSpPr/>
          <p:nvPr/>
        </p:nvSpPr>
        <p:spPr>
          <a:xfrm>
            <a:off x="1800225" y="5698714"/>
            <a:ext cx="2514600" cy="1053467"/>
          </a:xfrm>
          <a:prstGeom prst="wedgeRectCallout">
            <a:avLst>
              <a:gd name="adj1" fmla="val 59344"/>
              <a:gd name="adj2" fmla="val -97071"/>
            </a:avLst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000000"/>
                </a:solidFill>
              </a:rPr>
              <a:t>グラフ上にカーソルを合わせることで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デジタル値表示</a:t>
            </a:r>
            <a:endParaRPr kumimoji="1"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657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154A22-FA8E-D25A-FF09-5A196D089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2.6 </a:t>
            </a:r>
            <a:r>
              <a:rPr kumimoji="1" lang="ja-JP" altLang="en-US" dirty="0"/>
              <a:t>サブグラフの見方・操作</a:t>
            </a:r>
            <a:r>
              <a:rPr kumimoji="1" lang="en-US" altLang="ja-JP" dirty="0"/>
              <a:t>(6/9)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6D32D6E-4F21-0548-CACD-E61EDF8A2D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2BFBFBA-45E2-3189-484C-F362FE2EB16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ja-JP" altLang="en-US" dirty="0"/>
              <a:t>炉物理実験上重要なパラメータの表示</a:t>
            </a:r>
          </a:p>
        </p:txBody>
      </p:sp>
      <p:pic>
        <p:nvPicPr>
          <p:cNvPr id="5" name="図 4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A1D9A9F0-DDFB-1E8E-7646-2C42EABFA91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33" r="52486"/>
          <a:stretch/>
        </p:blipFill>
        <p:spPr>
          <a:xfrm>
            <a:off x="1215500" y="2445106"/>
            <a:ext cx="6840000" cy="4255967"/>
          </a:xfrm>
          <a:prstGeom prst="rect">
            <a:avLst/>
          </a:prstGeom>
        </p:spPr>
      </p:pic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E8454BC5-1C9D-438D-2651-5DDB9DEE40B9}"/>
              </a:ext>
            </a:extLst>
          </p:cNvPr>
          <p:cNvSpPr/>
          <p:nvPr/>
        </p:nvSpPr>
        <p:spPr>
          <a:xfrm>
            <a:off x="358774" y="1638782"/>
            <a:ext cx="2514600" cy="718775"/>
          </a:xfrm>
          <a:prstGeom prst="wedgeRectCallout">
            <a:avLst>
              <a:gd name="adj1" fmla="val -4798"/>
              <a:gd name="adj2" fmla="val 69017"/>
            </a:avLst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rgbClr val="000000"/>
                </a:solidFill>
              </a:rPr>
              <a:t>Tab</a:t>
            </a:r>
            <a:r>
              <a:rPr lang="ja-JP" altLang="en-US" dirty="0">
                <a:solidFill>
                  <a:srgbClr val="000000"/>
                </a:solidFill>
              </a:rPr>
              <a:t>ボタンで表示するグラフを切り替え</a:t>
            </a:r>
            <a:endParaRPr kumimoji="1"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65664E4-EE6B-BE39-C609-E4644C7A46E7}"/>
              </a:ext>
            </a:extLst>
          </p:cNvPr>
          <p:cNvSpPr/>
          <p:nvPr/>
        </p:nvSpPr>
        <p:spPr>
          <a:xfrm>
            <a:off x="5194300" y="5494102"/>
            <a:ext cx="2501900" cy="1074973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000000"/>
                </a:solidFill>
              </a:rPr>
              <a:t>グラフ上にカーソルを合わせることで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デジタル値表示可能</a:t>
            </a:r>
            <a:endParaRPr kumimoji="1" lang="en-US" altLang="ja-JP" dirty="0">
              <a:solidFill>
                <a:srgbClr val="000000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48C0383-9DE9-7EA6-14AD-3739F826D612}"/>
              </a:ext>
            </a:extLst>
          </p:cNvPr>
          <p:cNvSpPr/>
          <p:nvPr/>
        </p:nvSpPr>
        <p:spPr>
          <a:xfrm>
            <a:off x="5658376" y="1998169"/>
            <a:ext cx="2863325" cy="1964231"/>
          </a:xfrm>
          <a:prstGeom prst="rect">
            <a:avLst/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rgbClr val="000000"/>
                </a:solidFill>
              </a:rPr>
              <a:t>サブグラフで表示できるパラメータ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solidFill>
                  <a:srgbClr val="000000"/>
                </a:solidFill>
              </a:rPr>
              <a:t>遅発中性子先行核密度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dirty="0">
                <a:solidFill>
                  <a:srgbClr val="000000"/>
                </a:solidFill>
              </a:rPr>
              <a:t>逆動特性法によって得られた推定反応度</a:t>
            </a:r>
            <a:endParaRPr lang="en-US" altLang="ja-JP" dirty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>
                <a:solidFill>
                  <a:srgbClr val="000000"/>
                </a:solidFill>
              </a:rPr>
              <a:t>制御変数の変更履歴</a:t>
            </a:r>
            <a:endParaRPr kumimoji="1"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606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922433-B472-54B2-7C63-8ADABCB9E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550" y="314325"/>
            <a:ext cx="8299450" cy="718775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/>
              <a:t>2.7 </a:t>
            </a:r>
            <a:r>
              <a:rPr kumimoji="1" lang="ja-JP" altLang="en-US" dirty="0"/>
              <a:t>デジタル値表示 中性子源の挿入</a:t>
            </a:r>
            <a:r>
              <a:rPr kumimoji="1" lang="en-US" altLang="ja-JP" dirty="0"/>
              <a:t>/</a:t>
            </a:r>
            <a:r>
              <a:rPr kumimoji="1" lang="ja-JP" altLang="en-US" dirty="0"/>
              <a:t>引抜</a:t>
            </a:r>
            <a:r>
              <a:rPr kumimoji="1" lang="en-US" altLang="ja-JP" dirty="0"/>
              <a:t>(7/9)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86B8A20-8BB1-5059-C68A-E4F1BD81B6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C7C6D-0F52-4FBA-8358-35C6083C2133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45C91A-F756-2A4F-761B-B8AA4BBBAE0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ja-JP" altLang="en-US" dirty="0"/>
              <a:t>主要なパラメータの確認、中性子源操作</a:t>
            </a:r>
          </a:p>
        </p:txBody>
      </p:sp>
      <p:pic>
        <p:nvPicPr>
          <p:cNvPr id="5" name="図 4" descr="グラフィカル ユーザー インターフェイス&#10;&#10;自動的に生成された説明">
            <a:extLst>
              <a:ext uri="{FF2B5EF4-FFF2-40B4-BE49-F238E27FC236}">
                <a16:creationId xmlns:a16="http://schemas.microsoft.com/office/drawing/2014/main" id="{39323A0D-3695-1367-8280-ABDDFB676CA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31" b="47570"/>
          <a:stretch/>
        </p:blipFill>
        <p:spPr>
          <a:xfrm>
            <a:off x="1072626" y="2282596"/>
            <a:ext cx="6840000" cy="3949905"/>
          </a:xfrm>
          <a:prstGeom prst="rect">
            <a:avLst/>
          </a:prstGeom>
        </p:spPr>
      </p:pic>
      <p:sp>
        <p:nvSpPr>
          <p:cNvPr id="6" name="吹き出し: 四角形 5">
            <a:extLst>
              <a:ext uri="{FF2B5EF4-FFF2-40B4-BE49-F238E27FC236}">
                <a16:creationId xmlns:a16="http://schemas.microsoft.com/office/drawing/2014/main" id="{D9D58873-0467-BA0B-9704-EFE4778033A3}"/>
              </a:ext>
            </a:extLst>
          </p:cNvPr>
          <p:cNvSpPr/>
          <p:nvPr/>
        </p:nvSpPr>
        <p:spPr>
          <a:xfrm>
            <a:off x="384174" y="1646710"/>
            <a:ext cx="2514600" cy="718775"/>
          </a:xfrm>
          <a:prstGeom prst="wedgeRectCallout">
            <a:avLst>
              <a:gd name="adj1" fmla="val 37987"/>
              <a:gd name="adj2" fmla="val 65079"/>
            </a:avLst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rgbClr val="000000"/>
                </a:solidFill>
              </a:rPr>
              <a:t>デジタル値は</a:t>
            </a:r>
            <a:br>
              <a:rPr kumimoji="1" lang="en-US" altLang="ja-JP" dirty="0">
                <a:solidFill>
                  <a:srgbClr val="000000"/>
                </a:solidFill>
              </a:rPr>
            </a:br>
            <a:r>
              <a:rPr kumimoji="1" lang="ja-JP" altLang="en-US" dirty="0">
                <a:solidFill>
                  <a:srgbClr val="000000"/>
                </a:solidFill>
              </a:rPr>
              <a:t>リアルタイムで更新</a:t>
            </a: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050F65C2-59B8-1C7C-993C-75D14CE9D345}"/>
              </a:ext>
            </a:extLst>
          </p:cNvPr>
          <p:cNvSpPr/>
          <p:nvPr/>
        </p:nvSpPr>
        <p:spPr>
          <a:xfrm>
            <a:off x="6007101" y="4595350"/>
            <a:ext cx="2064273" cy="718775"/>
          </a:xfrm>
          <a:prstGeom prst="wedgeRectCallout">
            <a:avLst>
              <a:gd name="adj1" fmla="val -67987"/>
              <a:gd name="adj2" fmla="val 99609"/>
            </a:avLst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000000"/>
                </a:solidFill>
              </a:rPr>
              <a:t>ボタンで中性子源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の挿入引抜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8" name="吹き出し: 四角形 7">
            <a:extLst>
              <a:ext uri="{FF2B5EF4-FFF2-40B4-BE49-F238E27FC236}">
                <a16:creationId xmlns:a16="http://schemas.microsoft.com/office/drawing/2014/main" id="{4601DD2D-2EE5-5A92-63CC-43E8F8DBAB7C}"/>
              </a:ext>
            </a:extLst>
          </p:cNvPr>
          <p:cNvSpPr/>
          <p:nvPr/>
        </p:nvSpPr>
        <p:spPr>
          <a:xfrm>
            <a:off x="6204771" y="2786866"/>
            <a:ext cx="2666587" cy="718776"/>
          </a:xfrm>
          <a:prstGeom prst="wedgeRectCallout">
            <a:avLst>
              <a:gd name="adj1" fmla="val -46169"/>
              <a:gd name="adj2" fmla="val 66896"/>
            </a:avLst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000000"/>
                </a:solidFill>
              </a:rPr>
              <a:t>中性子数の累計、一時停止、リセットが可能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9" name="吹き出し: 四角形 8">
            <a:extLst>
              <a:ext uri="{FF2B5EF4-FFF2-40B4-BE49-F238E27FC236}">
                <a16:creationId xmlns:a16="http://schemas.microsoft.com/office/drawing/2014/main" id="{30730B3D-1DF3-B699-A3DC-31BCD0AFAE94}"/>
              </a:ext>
            </a:extLst>
          </p:cNvPr>
          <p:cNvSpPr/>
          <p:nvPr/>
        </p:nvSpPr>
        <p:spPr>
          <a:xfrm>
            <a:off x="4492626" y="1661188"/>
            <a:ext cx="2514600" cy="718775"/>
          </a:xfrm>
          <a:prstGeom prst="wedgeRectCallout">
            <a:avLst>
              <a:gd name="adj1" fmla="val 53052"/>
              <a:gd name="adj2" fmla="val 72348"/>
            </a:avLst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rgbClr val="000000"/>
                </a:solidFill>
              </a:rPr>
              <a:t>ボタンを押すことで</a:t>
            </a:r>
            <a:endParaRPr kumimoji="1"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原子炉をスクラム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0" name="吹き出し: 四角形 9">
            <a:extLst>
              <a:ext uri="{FF2B5EF4-FFF2-40B4-BE49-F238E27FC236}">
                <a16:creationId xmlns:a16="http://schemas.microsoft.com/office/drawing/2014/main" id="{AAEB1858-9DDC-C7D8-697E-A66CC8862D5E}"/>
              </a:ext>
            </a:extLst>
          </p:cNvPr>
          <p:cNvSpPr/>
          <p:nvPr/>
        </p:nvSpPr>
        <p:spPr>
          <a:xfrm>
            <a:off x="3378200" y="4595349"/>
            <a:ext cx="2514600" cy="718775"/>
          </a:xfrm>
          <a:prstGeom prst="wedgeRectCallout">
            <a:avLst>
              <a:gd name="adj1" fmla="val -69545"/>
              <a:gd name="adj2" fmla="val 117783"/>
            </a:avLst>
          </a:prstGeom>
          <a:solidFill>
            <a:schemeClr val="bg1"/>
          </a:solidFill>
          <a:ln w="28575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rgbClr val="000000"/>
                </a:solidFill>
              </a:rPr>
              <a:t>中性子源の状態は色と点滅で表示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766153"/>
      </p:ext>
    </p:extLst>
  </p:cSld>
  <p:clrMapOvr>
    <a:masterClrMapping/>
  </p:clrMapOvr>
</p:sld>
</file>

<file path=ppt/theme/theme1.xml><?xml version="1.0" encoding="utf-8"?>
<a:theme xmlns:a="http://schemas.openxmlformats.org/drawingml/2006/main" name="uranus_nohead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ranus_noheader" id="{D2A451B0-E796-4DA5-A804-2797A04CF492}" vid="{B08F7ABD-B46C-4303-83E8-683396E62F14}"/>
    </a:ext>
  </a:extLst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Uranus - Free Layout">
  <a:themeElements>
    <a:clrScheme name="Uranus">
      <a:dk1>
        <a:srgbClr val="5F5F5F"/>
      </a:dk1>
      <a:lt1>
        <a:sysClr val="window" lastClr="FFFFFF"/>
      </a:lt1>
      <a:dk2>
        <a:srgbClr val="777777"/>
      </a:dk2>
      <a:lt2>
        <a:srgbClr val="EEECE1"/>
      </a:lt2>
      <a:accent1>
        <a:srgbClr val="30A3B3"/>
      </a:accent1>
      <a:accent2>
        <a:srgbClr val="CC6B9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0A3B3"/>
      </a:hlink>
      <a:folHlink>
        <a:srgbClr val="237A8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Uranus.pptx" id="{E3C5FB66-EDC4-4AE9-B915-19888FCD44C3}" vid="{6CF8FA37-9CD5-4AFE-8AFA-46A1A62A496F}"/>
    </a:ext>
  </a:extLst>
</a:theme>
</file>

<file path=ppt/theme/theme5.xml><?xml version="1.0" encoding="utf-8"?>
<a:theme xmlns:a="http://schemas.openxmlformats.org/drawingml/2006/main" name="Uranus - Contents">
  <a:themeElements>
    <a:clrScheme name="Uranus">
      <a:dk1>
        <a:srgbClr val="5F5F5F"/>
      </a:dk1>
      <a:lt1>
        <a:sysClr val="window" lastClr="FFFFFF"/>
      </a:lt1>
      <a:dk2>
        <a:srgbClr val="777777"/>
      </a:dk2>
      <a:lt2>
        <a:srgbClr val="EEECE1"/>
      </a:lt2>
      <a:accent1>
        <a:srgbClr val="30A3B3"/>
      </a:accent1>
      <a:accent2>
        <a:srgbClr val="CC6B9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0A3B3"/>
      </a:hlink>
      <a:folHlink>
        <a:srgbClr val="237A8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kumimoji="1" sz="213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Uranus.pptx" id="{E3C5FB66-EDC4-4AE9-B915-19888FCD44C3}" vid="{73427E2B-6C62-4FD9-9132-90E909B755DB}"/>
    </a:ext>
  </a:extLst>
</a:theme>
</file>

<file path=ppt/theme/theme6.xml><?xml version="1.0" encoding="utf-8"?>
<a:theme xmlns:a="http://schemas.openxmlformats.org/drawingml/2006/main" name="Uranus - No Header">
  <a:themeElements>
    <a:clrScheme name="Uranus">
      <a:dk1>
        <a:srgbClr val="5F5F5F"/>
      </a:dk1>
      <a:lt1>
        <a:sysClr val="window" lastClr="FFFFFF"/>
      </a:lt1>
      <a:dk2>
        <a:srgbClr val="777777"/>
      </a:dk2>
      <a:lt2>
        <a:srgbClr val="EEECE1"/>
      </a:lt2>
      <a:accent1>
        <a:srgbClr val="30A3B3"/>
      </a:accent1>
      <a:accent2>
        <a:srgbClr val="CC6B9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0A3B3"/>
      </a:hlink>
      <a:folHlink>
        <a:srgbClr val="237A86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kumimoji="1" sz="28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Uranus.pptx" id="{E3C5FB66-EDC4-4AE9-B915-19888FCD44C3}" vid="{BC7B030E-F4DD-4D67-9B96-636546E38E39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uranus_noheader</Template>
  <TotalTime>14213</TotalTime>
  <Words>750</Words>
  <Application>Microsoft Office PowerPoint</Application>
  <PresentationFormat>画面に合わせる (4:3)</PresentationFormat>
  <Paragraphs>112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14</vt:i4>
      </vt:variant>
    </vt:vector>
  </HeadingPairs>
  <TitlesOfParts>
    <vt:vector size="29" baseType="lpstr">
      <vt:lpstr>Spica Neue P Bold</vt:lpstr>
      <vt:lpstr>メイリオ</vt:lpstr>
      <vt:lpstr>游ゴシック</vt:lpstr>
      <vt:lpstr>Arial</vt:lpstr>
      <vt:lpstr>Calibri</vt:lpstr>
      <vt:lpstr>Calibri Light</vt:lpstr>
      <vt:lpstr>Cambria Math</vt:lpstr>
      <vt:lpstr>Wingdings</vt:lpstr>
      <vt:lpstr>Wingdings 2</vt:lpstr>
      <vt:lpstr>uranus_noheader</vt:lpstr>
      <vt:lpstr>1_HDOfficeLightV0</vt:lpstr>
      <vt:lpstr>2_HDOfficeLightV0</vt:lpstr>
      <vt:lpstr>Uranus - Free Layout</vt:lpstr>
      <vt:lpstr>Uranus - Contents</vt:lpstr>
      <vt:lpstr>Uranus - No Header</vt:lpstr>
      <vt:lpstr>Ikaros講習会</vt:lpstr>
      <vt:lpstr>目次</vt:lpstr>
      <vt:lpstr>2.1 Ikarosについて(1/9)</vt:lpstr>
      <vt:lpstr>2.2 Ikarosの特徴(2/9)</vt:lpstr>
      <vt:lpstr>2.3 Ikarosのシミュレーション画面(3/9)</vt:lpstr>
      <vt:lpstr>2.4 Ikarosの起動方法(4/9)</vt:lpstr>
      <vt:lpstr>2.5 メイングラフの見方・操作(5/9)</vt:lpstr>
      <vt:lpstr>2.6 サブグラフの見方・操作(6/9)</vt:lpstr>
      <vt:lpstr>2.7 デジタル値表示 中性子源の挿入/引抜(7/9)</vt:lpstr>
      <vt:lpstr>2.8 制御変数の操作(8/9)</vt:lpstr>
      <vt:lpstr>2.9 データファイルの準備方法(9/9)</vt:lpstr>
      <vt:lpstr>3 模擬実験1(臨界近接)</vt:lpstr>
      <vt:lpstr>4 模擬実験2(ペリオド法)</vt:lpstr>
      <vt:lpstr>5 模擬実験3(落下法)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Ikaros講習会</dc:title>
  <dc:creator/>
  <cp:lastModifiedBy>ITO Kaito</cp:lastModifiedBy>
  <cp:revision>328</cp:revision>
  <dcterms:created xsi:type="dcterms:W3CDTF">2021-11-12T04:19:10Z</dcterms:created>
  <dcterms:modified xsi:type="dcterms:W3CDTF">2022-08-22T02:20:36Z</dcterms:modified>
</cp:coreProperties>
</file>